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8" r:id="rId3"/>
    <p:sldId id="261" r:id="rId4"/>
    <p:sldId id="340" r:id="rId5"/>
    <p:sldId id="274" r:id="rId6"/>
    <p:sldId id="275" r:id="rId7"/>
    <p:sldId id="336" r:id="rId8"/>
    <p:sldId id="289" r:id="rId9"/>
    <p:sldId id="290" r:id="rId10"/>
    <p:sldId id="262" r:id="rId11"/>
    <p:sldId id="263" r:id="rId12"/>
    <p:sldId id="278" r:id="rId13"/>
    <p:sldId id="334" r:id="rId14"/>
    <p:sldId id="335" r:id="rId15"/>
    <p:sldId id="316" r:id="rId16"/>
    <p:sldId id="317" r:id="rId17"/>
    <p:sldId id="276" r:id="rId18"/>
    <p:sldId id="337" r:id="rId19"/>
    <p:sldId id="339" r:id="rId20"/>
    <p:sldId id="341" r:id="rId21"/>
    <p:sldId id="323" r:id="rId22"/>
    <p:sldId id="265" r:id="rId23"/>
    <p:sldId id="324" r:id="rId24"/>
    <p:sldId id="325" r:id="rId25"/>
    <p:sldId id="326" r:id="rId26"/>
    <p:sldId id="266" r:id="rId27"/>
    <p:sldId id="327" r:id="rId28"/>
    <p:sldId id="329" r:id="rId29"/>
    <p:sldId id="267" r:id="rId30"/>
    <p:sldId id="328" r:id="rId31"/>
    <p:sldId id="272" r:id="rId32"/>
    <p:sldId id="277" r:id="rId33"/>
    <p:sldId id="279" r:id="rId34"/>
    <p:sldId id="342" r:id="rId35"/>
    <p:sldId id="343" r:id="rId36"/>
    <p:sldId id="269" r:id="rId37"/>
    <p:sldId id="270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B"/>
    <a:srgbClr val="5170FF"/>
    <a:srgbClr val="B75FE7"/>
    <a:srgbClr val="FFBC49"/>
    <a:srgbClr val="D9D9D9"/>
    <a:srgbClr val="AEAEAE"/>
    <a:srgbClr val="AB51D6"/>
    <a:srgbClr val="FF9A00"/>
    <a:srgbClr val="D81E00"/>
    <a:srgbClr val="00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71D1D6-819F-4CD9-ABAD-1D24DDD2B4F5}" v="17" dt="2026-01-29T22:16:10.81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50" autoAdjust="0"/>
  </p:normalViewPr>
  <p:slideViewPr>
    <p:cSldViewPr snapToGrid="0">
      <p:cViewPr>
        <p:scale>
          <a:sx n="100" d="100"/>
          <a:sy n="100" d="100"/>
        </p:scale>
        <p:origin x="154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custSel addSld delSld modSld">
      <pc:chgData name="Weifeng Xu" userId="e7aed605-a3dd-4d5a-a692-a87037af107b" providerId="ADAL" clId="{F99F8FFF-BA20-43EA-924B-4DF5D2A785F3}" dt="2026-01-29T22:35:00.446" v="325" actId="20577"/>
      <pc:docMkLst>
        <pc:docMk/>
      </pc:docMkLst>
      <pc:sldChg chg="modSp mod">
        <pc:chgData name="Weifeng Xu" userId="e7aed605-a3dd-4d5a-a692-a87037af107b" providerId="ADAL" clId="{F99F8FFF-BA20-43EA-924B-4DF5D2A785F3}" dt="2026-01-29T22:35:00.446" v="325" actId="20577"/>
        <pc:sldMkLst>
          <pc:docMk/>
          <pc:sldMk cId="1000008397" sldId="271"/>
        </pc:sldMkLst>
        <pc:spChg chg="mod">
          <ac:chgData name="Weifeng Xu" userId="e7aed605-a3dd-4d5a-a692-a87037af107b" providerId="ADAL" clId="{F99F8FFF-BA20-43EA-924B-4DF5D2A785F3}" dt="2026-01-29T22:35:00.446" v="32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mod">
        <pc:chgData name="Weifeng Xu" userId="e7aed605-a3dd-4d5a-a692-a87037af107b" providerId="ADAL" clId="{F99F8FFF-BA20-43EA-924B-4DF5D2A785F3}" dt="2026-01-29T22:33:54.306" v="315" actId="20577"/>
        <pc:sldMkLst>
          <pc:docMk/>
          <pc:sldMk cId="2351248153" sldId="279"/>
        </pc:sldMkLst>
        <pc:spChg chg="add del mod">
          <ac:chgData name="Weifeng Xu" userId="e7aed605-a3dd-4d5a-a692-a87037af107b" providerId="ADAL" clId="{F99F8FFF-BA20-43EA-924B-4DF5D2A785F3}" dt="2026-01-29T22:16:14.856" v="284" actId="478"/>
          <ac:spMkLst>
            <pc:docMk/>
            <pc:sldMk cId="2351248153" sldId="279"/>
            <ac:spMk id="3" creationId="{30F55C3C-0328-67FF-03D0-C9B51601707D}"/>
          </ac:spMkLst>
        </pc:spChg>
        <pc:spChg chg="mod">
          <ac:chgData name="Weifeng Xu" userId="e7aed605-a3dd-4d5a-a692-a87037af107b" providerId="ADAL" clId="{F99F8FFF-BA20-43EA-924B-4DF5D2A785F3}" dt="2026-01-29T22:33:54.306" v="315" actId="20577"/>
          <ac:spMkLst>
            <pc:docMk/>
            <pc:sldMk cId="2351248153" sldId="279"/>
            <ac:spMk id="5" creationId="{F87B1FB8-0908-4171-A519-16EF28AF26AA}"/>
          </ac:spMkLst>
        </pc:spChg>
        <pc:graphicFrameChg chg="del mod">
          <ac:chgData name="Weifeng Xu" userId="e7aed605-a3dd-4d5a-a692-a87037af107b" providerId="ADAL" clId="{F99F8FFF-BA20-43EA-924B-4DF5D2A785F3}" dt="2026-01-29T22:16:17.272" v="285" actId="478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F99F8FFF-BA20-43EA-924B-4DF5D2A785F3}" dt="2026-01-29T22:29:10.733" v="298" actId="478"/>
          <ac:picMkLst>
            <pc:docMk/>
            <pc:sldMk cId="2351248153" sldId="279"/>
            <ac:picMk id="10" creationId="{2248E731-CCE3-B2B1-1EA7-257C063D445B}"/>
          </ac:picMkLst>
        </pc:picChg>
        <pc:picChg chg="add del mod">
          <ac:chgData name="Weifeng Xu" userId="e7aed605-a3dd-4d5a-a692-a87037af107b" providerId="ADAL" clId="{F99F8FFF-BA20-43EA-924B-4DF5D2A785F3}" dt="2026-01-29T22:30:13.957" v="304" actId="478"/>
          <ac:picMkLst>
            <pc:docMk/>
            <pc:sldMk cId="2351248153" sldId="279"/>
            <ac:picMk id="12" creationId="{534FF247-5280-3410-4F2C-2486145628E9}"/>
          </ac:picMkLst>
        </pc:picChg>
        <pc:picChg chg="add mod">
          <ac:chgData name="Weifeng Xu" userId="e7aed605-a3dd-4d5a-a692-a87037af107b" providerId="ADAL" clId="{F99F8FFF-BA20-43EA-924B-4DF5D2A785F3}" dt="2026-01-29T22:30:39.777" v="309" actId="14100"/>
          <ac:picMkLst>
            <pc:docMk/>
            <pc:sldMk cId="2351248153" sldId="279"/>
            <ac:picMk id="14" creationId="{E0F6F395-B220-2281-89EA-0E4947471D93}"/>
          </ac:picMkLst>
        </pc:picChg>
        <pc:cxnChg chg="add del mod">
          <ac:chgData name="Weifeng Xu" userId="e7aed605-a3dd-4d5a-a692-a87037af107b" providerId="ADAL" clId="{F99F8FFF-BA20-43EA-924B-4DF5D2A785F3}" dt="2026-01-29T22:16:14.856" v="284" actId="478"/>
          <ac:cxnSpMkLst>
            <pc:docMk/>
            <pc:sldMk cId="2351248153" sldId="279"/>
            <ac:cxnSpMk id="8" creationId="{5434CEB0-12CF-1785-41F8-56A8029B72A4}"/>
          </ac:cxnSpMkLst>
        </pc:cxnChg>
      </pc:sldChg>
      <pc:sldChg chg="modSp del mod">
        <pc:chgData name="Weifeng Xu" userId="e7aed605-a3dd-4d5a-a692-a87037af107b" providerId="ADAL" clId="{F99F8FFF-BA20-43EA-924B-4DF5D2A785F3}" dt="2026-01-29T22:08:26.639" v="275" actId="47"/>
        <pc:sldMkLst>
          <pc:docMk/>
          <pc:sldMk cId="3156258806" sldId="280"/>
        </pc:sldMkLst>
        <pc:spChg chg="mod">
          <ac:chgData name="Weifeng Xu" userId="e7aed605-a3dd-4d5a-a692-a87037af107b" providerId="ADAL" clId="{F99F8FFF-BA20-43EA-924B-4DF5D2A785F3}" dt="2026-01-29T21:54:32.451" v="196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F99F8FFF-BA20-43EA-924B-4DF5D2A785F3}" dt="2026-01-29T21:52:13.537" v="152" actId="20577"/>
          <ac:spMkLst>
            <pc:docMk/>
            <pc:sldMk cId="3156258806" sldId="280"/>
            <ac:spMk id="3" creationId="{A04D11FA-C1EE-4577-BC52-CD42CBD00CC6}"/>
          </ac:spMkLst>
        </pc:spChg>
      </pc:sldChg>
      <pc:sldChg chg="modSp del mod">
        <pc:chgData name="Weifeng Xu" userId="e7aed605-a3dd-4d5a-a692-a87037af107b" providerId="ADAL" clId="{F99F8FFF-BA20-43EA-924B-4DF5D2A785F3}" dt="2026-01-29T22:08:27.781" v="276" actId="47"/>
        <pc:sldMkLst>
          <pc:docMk/>
          <pc:sldMk cId="3873850888" sldId="281"/>
        </pc:sldMkLst>
        <pc:spChg chg="mod">
          <ac:chgData name="Weifeng Xu" userId="e7aed605-a3dd-4d5a-a692-a87037af107b" providerId="ADAL" clId="{F99F8FFF-BA20-43EA-924B-4DF5D2A785F3}" dt="2026-01-29T20:55:44.915" v="39" actId="403"/>
          <ac:spMkLst>
            <pc:docMk/>
            <pc:sldMk cId="3873850888" sldId="281"/>
            <ac:spMk id="3" creationId="{A04D11FA-C1EE-4577-BC52-CD42CBD00CC6}"/>
          </ac:spMkLst>
        </pc:spChg>
      </pc:sldChg>
      <pc:sldChg chg="addSp modSp mod">
        <pc:chgData name="Weifeng Xu" userId="e7aed605-a3dd-4d5a-a692-a87037af107b" providerId="ADAL" clId="{F99F8FFF-BA20-43EA-924B-4DF5D2A785F3}" dt="2026-01-29T20:18:23.362" v="22" actId="14100"/>
        <pc:sldMkLst>
          <pc:docMk/>
          <pc:sldMk cId="3364671392" sldId="335"/>
        </pc:sldMkLst>
        <pc:spChg chg="add mod">
          <ac:chgData name="Weifeng Xu" userId="e7aed605-a3dd-4d5a-a692-a87037af107b" providerId="ADAL" clId="{F99F8FFF-BA20-43EA-924B-4DF5D2A785F3}" dt="2026-01-29T20:18:23.362" v="22" actId="14100"/>
          <ac:spMkLst>
            <pc:docMk/>
            <pc:sldMk cId="3364671392" sldId="335"/>
            <ac:spMk id="5" creationId="{30D540F4-0192-EF1A-6CC6-E22680CB682E}"/>
          </ac:spMkLst>
        </pc:spChg>
        <pc:spChg chg="mod">
          <ac:chgData name="Weifeng Xu" userId="e7aed605-a3dd-4d5a-a692-a87037af107b" providerId="ADAL" clId="{F99F8FFF-BA20-43EA-924B-4DF5D2A785F3}" dt="2026-01-29T20:16:50.675" v="9" actId="1076"/>
          <ac:spMkLst>
            <pc:docMk/>
            <pc:sldMk cId="3364671392" sldId="335"/>
            <ac:spMk id="9" creationId="{285C86F0-B8BE-4A64-9788-6D083FBB8DA1}"/>
          </ac:spMkLst>
        </pc:spChg>
        <pc:spChg chg="mod">
          <ac:chgData name="Weifeng Xu" userId="e7aed605-a3dd-4d5a-a692-a87037af107b" providerId="ADAL" clId="{F99F8FFF-BA20-43EA-924B-4DF5D2A785F3}" dt="2026-01-29T20:16:55.131" v="10" actId="1076"/>
          <ac:spMkLst>
            <pc:docMk/>
            <pc:sldMk cId="3364671392" sldId="335"/>
            <ac:spMk id="11" creationId="{6170142C-4FB7-43EB-831C-6217A76869CD}"/>
          </ac:spMkLst>
        </pc:spChg>
        <pc:spChg chg="mod">
          <ac:chgData name="Weifeng Xu" userId="e7aed605-a3dd-4d5a-a692-a87037af107b" providerId="ADAL" clId="{F99F8FFF-BA20-43EA-924B-4DF5D2A785F3}" dt="2026-01-29T20:16:32.858" v="6" actId="1076"/>
          <ac:spMkLst>
            <pc:docMk/>
            <pc:sldMk cId="3364671392" sldId="335"/>
            <ac:spMk id="19" creationId="{7931E30E-D912-4172-9BE7-7024C8FA4080}"/>
          </ac:spMkLst>
        </pc:spChg>
        <pc:spChg chg="mod">
          <ac:chgData name="Weifeng Xu" userId="e7aed605-a3dd-4d5a-a692-a87037af107b" providerId="ADAL" clId="{F99F8FFF-BA20-43EA-924B-4DF5D2A785F3}" dt="2026-01-29T20:17:02.108" v="11" actId="1076"/>
          <ac:spMkLst>
            <pc:docMk/>
            <pc:sldMk cId="3364671392" sldId="335"/>
            <ac:spMk id="21" creationId="{54C56691-355C-4D5C-9F0C-B8E98561ED41}"/>
          </ac:spMkLst>
        </pc:spChg>
        <pc:picChg chg="mod">
          <ac:chgData name="Weifeng Xu" userId="e7aed605-a3dd-4d5a-a692-a87037af107b" providerId="ADAL" clId="{F99F8FFF-BA20-43EA-924B-4DF5D2A785F3}" dt="2026-01-29T20:16:26.182" v="5" actId="1076"/>
          <ac:picMkLst>
            <pc:docMk/>
            <pc:sldMk cId="3364671392" sldId="335"/>
            <ac:picMk id="2" creationId="{2D82A479-2FFE-453C-9D6D-50350EF9FFE2}"/>
          </ac:picMkLst>
        </pc:picChg>
        <pc:picChg chg="mod">
          <ac:chgData name="Weifeng Xu" userId="e7aed605-a3dd-4d5a-a692-a87037af107b" providerId="ADAL" clId="{F99F8FFF-BA20-43EA-924B-4DF5D2A785F3}" dt="2026-01-29T20:17:02.108" v="11" actId="1076"/>
          <ac:picMkLst>
            <pc:docMk/>
            <pc:sldMk cId="3364671392" sldId="335"/>
            <ac:picMk id="4" creationId="{D66B322C-00C9-4C28-9CC0-3AD0DDF71277}"/>
          </ac:picMkLst>
        </pc:picChg>
        <pc:picChg chg="mod">
          <ac:chgData name="Weifeng Xu" userId="e7aed605-a3dd-4d5a-a692-a87037af107b" providerId="ADAL" clId="{F99F8FFF-BA20-43EA-924B-4DF5D2A785F3}" dt="2026-01-29T20:16:32.858" v="6" actId="1076"/>
          <ac:picMkLst>
            <pc:docMk/>
            <pc:sldMk cId="3364671392" sldId="335"/>
            <ac:picMk id="16" creationId="{2918B3EE-7E33-4072-9BBE-8E73B365DCB4}"/>
          </ac:picMkLst>
        </pc:picChg>
        <pc:picChg chg="mod">
          <ac:chgData name="Weifeng Xu" userId="e7aed605-a3dd-4d5a-a692-a87037af107b" providerId="ADAL" clId="{F99F8FFF-BA20-43EA-924B-4DF5D2A785F3}" dt="2026-01-29T20:16:50.675" v="9" actId="1076"/>
          <ac:picMkLst>
            <pc:docMk/>
            <pc:sldMk cId="3364671392" sldId="335"/>
            <ac:picMk id="1026" creationId="{97DC65AB-87AE-4918-A7F6-DAD069E299FE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6-01-29T22:06:38.867" v="274"/>
        <pc:sldMkLst>
          <pc:docMk/>
          <pc:sldMk cId="3541222919" sldId="342"/>
        </pc:sldMkLst>
        <pc:spChg chg="del">
          <ac:chgData name="Weifeng Xu" userId="e7aed605-a3dd-4d5a-a692-a87037af107b" providerId="ADAL" clId="{F99F8FFF-BA20-43EA-924B-4DF5D2A785F3}" dt="2026-01-29T21:59:57.688" v="198" actId="700"/>
          <ac:spMkLst>
            <pc:docMk/>
            <pc:sldMk cId="3541222919" sldId="342"/>
            <ac:spMk id="2" creationId="{AD9E54FF-27CA-25F4-0B39-27ACED2FDB5E}"/>
          </ac:spMkLst>
        </pc:spChg>
        <pc:spChg chg="del">
          <ac:chgData name="Weifeng Xu" userId="e7aed605-a3dd-4d5a-a692-a87037af107b" providerId="ADAL" clId="{F99F8FFF-BA20-43EA-924B-4DF5D2A785F3}" dt="2026-01-29T21:59:57.688" v="198" actId="700"/>
          <ac:spMkLst>
            <pc:docMk/>
            <pc:sldMk cId="3541222919" sldId="342"/>
            <ac:spMk id="3" creationId="{CA2464BA-A923-6B02-65C8-A84019D145D2}"/>
          </ac:spMkLst>
        </pc:spChg>
        <pc:spChg chg="add mod">
          <ac:chgData name="Weifeng Xu" userId="e7aed605-a3dd-4d5a-a692-a87037af107b" providerId="ADAL" clId="{F99F8FFF-BA20-43EA-924B-4DF5D2A785F3}" dt="2026-01-29T22:02:09.479" v="213" actId="14100"/>
          <ac:spMkLst>
            <pc:docMk/>
            <pc:sldMk cId="3541222919" sldId="342"/>
            <ac:spMk id="6" creationId="{CD7C9742-EECD-0029-E594-EF5A4AA13CA8}"/>
          </ac:spMkLst>
        </pc:spChg>
        <pc:graphicFrameChg chg="add mod modGraphic">
          <ac:chgData name="Weifeng Xu" userId="e7aed605-a3dd-4d5a-a692-a87037af107b" providerId="ADAL" clId="{F99F8FFF-BA20-43EA-924B-4DF5D2A785F3}" dt="2026-01-29T22:06:38.867" v="274"/>
          <ac:graphicFrameMkLst>
            <pc:docMk/>
            <pc:sldMk cId="3541222919" sldId="342"/>
            <ac:graphicFrameMk id="4" creationId="{52CDB46D-F38F-2BBD-70E4-C3F8FF0C50D0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6-01-29T22:05:10.503" v="256" actId="20577"/>
        <pc:sldMkLst>
          <pc:docMk/>
          <pc:sldMk cId="219394264" sldId="343"/>
        </pc:sldMkLst>
        <pc:spChg chg="add mod">
          <ac:chgData name="Weifeng Xu" userId="e7aed605-a3dd-4d5a-a692-a87037af107b" providerId="ADAL" clId="{F99F8FFF-BA20-43EA-924B-4DF5D2A785F3}" dt="2026-01-29T22:03:56.967" v="235" actId="1076"/>
          <ac:spMkLst>
            <pc:docMk/>
            <pc:sldMk cId="219394264" sldId="343"/>
            <ac:spMk id="4" creationId="{A71EE292-2CE5-5479-F30F-C66438B666D9}"/>
          </ac:spMkLst>
        </pc:spChg>
        <pc:graphicFrameChg chg="add mod modGraphic">
          <ac:chgData name="Weifeng Xu" userId="e7aed605-a3dd-4d5a-a692-a87037af107b" providerId="ADAL" clId="{F99F8FFF-BA20-43EA-924B-4DF5D2A785F3}" dt="2026-01-29T22:05:10.503" v="256" actId="20577"/>
          <ac:graphicFrameMkLst>
            <pc:docMk/>
            <pc:sldMk cId="219394264" sldId="343"/>
            <ac:graphicFrameMk id="2" creationId="{7C4A7C75-5877-E8EA-6C5D-E0F64534607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https://community.nxp.com/t5/i-MX-Processors-Knowledge-Base/The-Android-Booting-process/ta-p/1129182</a:t>
            </a:r>
          </a:p>
          <a:p>
            <a:r>
              <a:rPr lang="en-US" dirty="0"/>
              <a:t>https://www.quora.com/How-does-Android-boot-process-work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GNU </a:t>
            </a:r>
            <a:r>
              <a:rPr lang="en-US" b="0" i="0" dirty="0" err="1">
                <a:solidFill>
                  <a:srgbClr val="001D35"/>
                </a:solidFill>
                <a:effectLst/>
                <a:latin typeface="Google Sans"/>
              </a:rPr>
              <a:t>GRand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 Unified Bootloader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04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0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https://medium.com/@voodoomio/what-the-zygote-76f852d887d9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https://forum.xda-developers.com/t/android-partitions-explained.3657183/</a:t>
            </a:r>
          </a:p>
          <a:p>
            <a:r>
              <a:rPr lang="en-US"/>
              <a:t>https://forum.xda-developers.com/t/info-android-device-partitions-and-filesystems.3586565/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44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7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https://en.wikipedia.org/wiki/Android_(operating_system)</a:t>
            </a:r>
          </a:p>
          <a:p>
            <a:r>
              <a:rPr lang="en-US"/>
              <a:t>https://en.wikipedia.org/wiki/Google_mobile_services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64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https://source.android.com/setup/start/build-numbers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3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https://source.android.com/setup/start/build-numbers</a:t>
            </a:r>
          </a:p>
          <a:p>
            <a:endParaRPr lang="en-US" dirty="0"/>
          </a:p>
          <a:p>
            <a:r>
              <a:rPr lang="en-GB" dirty="0"/>
              <a:t>Each stage of the Android boot process involves completing specific tasks, preparing for the next stage, and then handing over control to the subsequent stage. Here's a breakdown of how this works across the key stages: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### **1. Boot ROM (Read-Only Memory)**  </a:t>
            </a:r>
          </a:p>
          <a:p>
            <a:r>
              <a:rPr lang="en-GB" dirty="0"/>
              <a:t>- **Tasks Completed**:  </a:t>
            </a:r>
          </a:p>
          <a:p>
            <a:r>
              <a:rPr lang="en-GB" dirty="0"/>
              <a:t>  - Executes when the device is powered on.  </a:t>
            </a:r>
          </a:p>
          <a:p>
            <a:r>
              <a:rPr lang="en-GB" dirty="0"/>
              <a:t>  - Detects the boot media (e.g., internal storage or external memory) to locate the bootloader.  </a:t>
            </a:r>
          </a:p>
          <a:p>
            <a:r>
              <a:rPr lang="en-GB" dirty="0"/>
              <a:t>  - Loads the first-stage bootloader into RAM.  </a:t>
            </a:r>
          </a:p>
          <a:p>
            <a:endParaRPr lang="en-GB" dirty="0"/>
          </a:p>
          <a:p>
            <a:r>
              <a:rPr lang="en-GB" dirty="0"/>
              <a:t>- **Preparation for Next Stage**:  </a:t>
            </a:r>
          </a:p>
          <a:p>
            <a:r>
              <a:rPr lang="en-GB" dirty="0"/>
              <a:t>  - Initializes minimal hardware components (e.g., CPU, clocks).  </a:t>
            </a:r>
          </a:p>
          <a:p>
            <a:r>
              <a:rPr lang="en-GB" dirty="0"/>
              <a:t>  - Ensures external RAM is ready for use.  </a:t>
            </a:r>
          </a:p>
          <a:p>
            <a:endParaRPr lang="en-GB" dirty="0"/>
          </a:p>
          <a:p>
            <a:r>
              <a:rPr lang="en-GB" dirty="0"/>
              <a:t>- **Control Transfer**:  </a:t>
            </a:r>
          </a:p>
          <a:p>
            <a:r>
              <a:rPr lang="en-GB" dirty="0"/>
              <a:t>  - Hands control to the **bootloader**.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### **2. Bootloader**  </a:t>
            </a:r>
          </a:p>
          <a:p>
            <a:r>
              <a:rPr lang="en-GB" dirty="0"/>
              <a:t>- **Tasks Completed**:  </a:t>
            </a:r>
          </a:p>
          <a:p>
            <a:r>
              <a:rPr lang="en-GB" dirty="0"/>
              <a:t>  - Sets up initial memory configurations.  </a:t>
            </a:r>
          </a:p>
          <a:p>
            <a:r>
              <a:rPr lang="en-GB" dirty="0"/>
              <a:t>  - Loads the Linux kernel and its associated RAM disk (temporary file system) into memory.  </a:t>
            </a:r>
          </a:p>
          <a:p>
            <a:r>
              <a:rPr lang="en-GB" dirty="0"/>
              <a:t>  - Handles security checks (e.g., locked/unlocked bootloader).  </a:t>
            </a:r>
          </a:p>
          <a:p>
            <a:endParaRPr lang="en-GB" dirty="0"/>
          </a:p>
          <a:p>
            <a:r>
              <a:rPr lang="en-GB" dirty="0"/>
              <a:t>- **Preparation for Next Stage**:  </a:t>
            </a:r>
          </a:p>
          <a:p>
            <a:r>
              <a:rPr lang="en-GB" dirty="0"/>
              <a:t>  - Configures file systems, additional memory, and low-level security options.  </a:t>
            </a:r>
          </a:p>
          <a:p>
            <a:r>
              <a:rPr lang="en-GB" dirty="0"/>
              <a:t>  - Prepares the environment for the kernel to execute.  </a:t>
            </a:r>
          </a:p>
          <a:p>
            <a:endParaRPr lang="en-GB" dirty="0"/>
          </a:p>
          <a:p>
            <a:r>
              <a:rPr lang="en-GB" dirty="0"/>
              <a:t>- **Control Transfer**:  </a:t>
            </a:r>
          </a:p>
          <a:p>
            <a:r>
              <a:rPr lang="en-GB" dirty="0"/>
              <a:t>  - Jumps to the **Linux kernel** after decompressing it in memory.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### **3. Linux Kernel**  </a:t>
            </a:r>
          </a:p>
          <a:p>
            <a:r>
              <a:rPr lang="en-GB" dirty="0"/>
              <a:t>- **Tasks Completed**:  </a:t>
            </a:r>
          </a:p>
          <a:p>
            <a:r>
              <a:rPr lang="en-GB" dirty="0"/>
              <a:t>  - Initializes hardware drivers (e.g., interrupt controllers, memory management units, caches).  </a:t>
            </a:r>
          </a:p>
          <a:p>
            <a:r>
              <a:rPr lang="en-GB" dirty="0"/>
              <a:t>  - Sets up virtual memory and scheduling mechanisms.  </a:t>
            </a:r>
          </a:p>
          <a:p>
            <a:endParaRPr lang="en-GB" dirty="0"/>
          </a:p>
          <a:p>
            <a:r>
              <a:rPr lang="en-GB" dirty="0"/>
              <a:t>- **Preparation for Next Stage**:  </a:t>
            </a:r>
          </a:p>
          <a:p>
            <a:r>
              <a:rPr lang="en-GB" dirty="0"/>
              <a:t>  - Mounts the root file system.  </a:t>
            </a:r>
          </a:p>
          <a:p>
            <a:r>
              <a:rPr lang="en-GB" dirty="0"/>
              <a:t>  - Locates the `</a:t>
            </a:r>
            <a:r>
              <a:rPr lang="en-GB" dirty="0" err="1"/>
              <a:t>init</a:t>
            </a:r>
            <a:r>
              <a:rPr lang="en-GB" dirty="0"/>
              <a:t>` process (found in `/system/core/</a:t>
            </a:r>
            <a:r>
              <a:rPr lang="en-GB" dirty="0" err="1"/>
              <a:t>init</a:t>
            </a:r>
            <a:r>
              <a:rPr lang="en-GB" dirty="0"/>
              <a:t>`) to serve as the first user-space process.  </a:t>
            </a:r>
          </a:p>
          <a:p>
            <a:endParaRPr lang="en-GB" dirty="0"/>
          </a:p>
          <a:p>
            <a:r>
              <a:rPr lang="en-GB" dirty="0"/>
              <a:t>- **Control Transfer**:  </a:t>
            </a:r>
          </a:p>
          <a:p>
            <a:r>
              <a:rPr lang="en-GB" dirty="0"/>
              <a:t>  - Passes control to the **</a:t>
            </a:r>
            <a:r>
              <a:rPr lang="en-GB" dirty="0" err="1"/>
              <a:t>init</a:t>
            </a:r>
            <a:r>
              <a:rPr lang="en-GB" dirty="0"/>
              <a:t> process**.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### **4. Init Process**  </a:t>
            </a:r>
          </a:p>
          <a:p>
            <a:r>
              <a:rPr lang="en-GB" dirty="0"/>
              <a:t>- **Tasks Completed**:  </a:t>
            </a:r>
          </a:p>
          <a:p>
            <a:r>
              <a:rPr lang="en-GB" dirty="0"/>
              <a:t>  - Parses initialization scripts (`</a:t>
            </a:r>
            <a:r>
              <a:rPr lang="en-GB" dirty="0" err="1"/>
              <a:t>init.rc</a:t>
            </a:r>
            <a:r>
              <a:rPr lang="en-GB" dirty="0"/>
              <a:t>` or `</a:t>
            </a:r>
            <a:r>
              <a:rPr lang="en-GB" dirty="0" err="1"/>
              <a:t>init</a:t>
            </a:r>
            <a:r>
              <a:rPr lang="en-GB" dirty="0"/>
              <a:t>&lt;machine name&gt;.</a:t>
            </a:r>
            <a:r>
              <a:rPr lang="en-GB" dirty="0" err="1"/>
              <a:t>rc</a:t>
            </a:r>
            <a:r>
              <a:rPr lang="en-GB" dirty="0"/>
              <a:t>`).  </a:t>
            </a:r>
          </a:p>
          <a:p>
            <a:r>
              <a:rPr lang="en-GB" dirty="0"/>
              <a:t>  - Sets up system services, file systems, and other parameters defined in the script.  </a:t>
            </a:r>
          </a:p>
          <a:p>
            <a:endParaRPr lang="en-GB" dirty="0"/>
          </a:p>
          <a:p>
            <a:r>
              <a:rPr lang="en-GB" dirty="0"/>
              <a:t>- **Preparation for Next Stage**:  </a:t>
            </a:r>
          </a:p>
          <a:p>
            <a:r>
              <a:rPr lang="en-GB" dirty="0"/>
              <a:t>  - Launches core system services and processes.  </a:t>
            </a:r>
          </a:p>
          <a:p>
            <a:r>
              <a:rPr lang="en-GB" dirty="0"/>
              <a:t>  - Starts the **Zygote process**, which preloads common application classes and initializes the Dalvik/ART runtime.  </a:t>
            </a:r>
          </a:p>
          <a:p>
            <a:endParaRPr lang="en-GB" dirty="0"/>
          </a:p>
          <a:p>
            <a:r>
              <a:rPr lang="en-GB" dirty="0"/>
              <a:t>- **Control Transfer**:  </a:t>
            </a:r>
          </a:p>
          <a:p>
            <a:r>
              <a:rPr lang="en-GB" dirty="0"/>
              <a:t>  - Hands control to the **Zygote process**.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### **5. Zygote and Dalvik/ART**  </a:t>
            </a:r>
          </a:p>
          <a:p>
            <a:r>
              <a:rPr lang="en-GB" dirty="0"/>
              <a:t>- **Tasks Completed**:  </a:t>
            </a:r>
          </a:p>
          <a:p>
            <a:r>
              <a:rPr lang="en-GB" dirty="0"/>
              <a:t>  - Preloads common application classes and resources into memory.  </a:t>
            </a:r>
          </a:p>
          <a:p>
            <a:r>
              <a:rPr lang="en-GB" dirty="0"/>
              <a:t>  - Initializes the Android Runtime (ART) or Dalvik Virtual Machine (DVM).  </a:t>
            </a:r>
          </a:p>
          <a:p>
            <a:endParaRPr lang="en-GB" dirty="0"/>
          </a:p>
          <a:p>
            <a:r>
              <a:rPr lang="en-GB" dirty="0"/>
              <a:t>- **Preparation for Next Stage**:  </a:t>
            </a:r>
          </a:p>
          <a:p>
            <a:r>
              <a:rPr lang="en-GB" dirty="0"/>
              <a:t>  - Speeds up app launches by sharing preloaded code across all apps.  </a:t>
            </a:r>
          </a:p>
          <a:p>
            <a:r>
              <a:rPr lang="en-GB" dirty="0"/>
              <a:t>  - Prepares the environment for launching the **System Server**.  </a:t>
            </a:r>
          </a:p>
          <a:p>
            <a:endParaRPr lang="en-GB" dirty="0"/>
          </a:p>
          <a:p>
            <a:r>
              <a:rPr lang="en-GB" dirty="0"/>
              <a:t>- **Control Transfer**:  </a:t>
            </a:r>
          </a:p>
          <a:p>
            <a:r>
              <a:rPr lang="en-GB" dirty="0"/>
              <a:t>  - Passes control to the **System Server**.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### **6. System Server**  </a:t>
            </a:r>
          </a:p>
          <a:p>
            <a:r>
              <a:rPr lang="en-GB" dirty="0"/>
              <a:t>- **Tasks Completed**:  </a:t>
            </a:r>
          </a:p>
          <a:p>
            <a:r>
              <a:rPr lang="en-GB" dirty="0"/>
              <a:t>  - Starts core Android services:  </a:t>
            </a:r>
          </a:p>
          <a:p>
            <a:r>
              <a:rPr lang="en-GB" dirty="0"/>
              <a:t>    - Activity Manager, Package Manager, Window Manager, etc.  </a:t>
            </a:r>
          </a:p>
          <a:p>
            <a:r>
              <a:rPr lang="en-GB" dirty="0"/>
              <a:t>    - Telephony registry, alarm manager, sensor service, Bluetooth service, etc.  </a:t>
            </a:r>
          </a:p>
          <a:p>
            <a:r>
              <a:rPr lang="en-GB" dirty="0"/>
              <a:t>  - Manages system-wide functionalities like notifications, location services, and audio settings.  </a:t>
            </a:r>
          </a:p>
          <a:p>
            <a:endParaRPr lang="en-GB" dirty="0"/>
          </a:p>
          <a:p>
            <a:r>
              <a:rPr lang="en-GB" dirty="0"/>
              <a:t>- **Preparation for Next Stage**:  </a:t>
            </a:r>
          </a:p>
          <a:p>
            <a:r>
              <a:rPr lang="en-GB" dirty="0"/>
              <a:t>  - Completes the initialization of the Android framework.  </a:t>
            </a:r>
          </a:p>
          <a:p>
            <a:r>
              <a:rPr lang="en-GB" dirty="0"/>
              <a:t>  - Broadcasts the `ACTION_BOOT_COMPLETED` intent to signal that the boot process is complete.  </a:t>
            </a:r>
          </a:p>
          <a:p>
            <a:endParaRPr lang="en-GB" dirty="0"/>
          </a:p>
          <a:p>
            <a:r>
              <a:rPr lang="en-GB" dirty="0"/>
              <a:t>- **Control Transfer**:  </a:t>
            </a:r>
          </a:p>
          <a:p>
            <a:r>
              <a:rPr lang="en-GB" dirty="0"/>
              <a:t>  - Allows third-party apps and services to start running by responding to the `ACTION_BOOT_COMPLETED` broadcast.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### **7. User-Space Services and Apps**  </a:t>
            </a:r>
          </a:p>
          <a:p>
            <a:r>
              <a:rPr lang="en-GB" dirty="0"/>
              <a:t>- **Tasks Completed**:  </a:t>
            </a:r>
          </a:p>
          <a:p>
            <a:r>
              <a:rPr lang="en-GB" dirty="0"/>
              <a:t>  - Third-party apps and services register to receive the `ACTION_BOOT_COMPLETED` broadcast.  </a:t>
            </a:r>
          </a:p>
          <a:p>
            <a:r>
              <a:rPr lang="en-GB" dirty="0"/>
              <a:t>  - Custom services or apps can perform actions (e.g., setting alarms, initializing background tasks).  </a:t>
            </a:r>
          </a:p>
          <a:p>
            <a:endParaRPr lang="en-GB" dirty="0"/>
          </a:p>
          <a:p>
            <a:r>
              <a:rPr lang="en-GB" dirty="0"/>
              <a:t>- **Preparation for Next Stage**:  </a:t>
            </a:r>
          </a:p>
          <a:p>
            <a:r>
              <a:rPr lang="en-GB" dirty="0"/>
              <a:t>  - The system is now fully operational, and the user interface is ready for interaction.  </a:t>
            </a:r>
          </a:p>
          <a:p>
            <a:endParaRPr lang="en-GB" dirty="0"/>
          </a:p>
          <a:p>
            <a:r>
              <a:rPr lang="en-GB" dirty="0"/>
              <a:t>- **Control Transfer**:  </a:t>
            </a:r>
          </a:p>
          <a:p>
            <a:r>
              <a:rPr lang="en-GB" dirty="0"/>
              <a:t>  - Control is handed over to the user, who can interact with the device.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### Summary Table of Boot Process Stages</a:t>
            </a:r>
          </a:p>
          <a:p>
            <a:endParaRPr lang="en-GB" dirty="0"/>
          </a:p>
          <a:p>
            <a:r>
              <a:rPr lang="en-GB" dirty="0"/>
              <a:t>| **Stage**            | **Tasks Completed**                                                                 | **Preparation for Next Stage**                                   | **Control Transfer**           |</a:t>
            </a:r>
          </a:p>
          <a:p>
            <a:r>
              <a:rPr lang="en-GB" dirty="0"/>
              <a:t>|-----------------------|-------------------------------------------------------------------------------------|------------------------------------------------------------------|---------------------------------|</a:t>
            </a:r>
          </a:p>
          <a:p>
            <a:r>
              <a:rPr lang="en-GB" dirty="0"/>
              <a:t>| **Boot ROM**          | Detects boot media, loads bootloader                                               | Initializes minimal hardware                                     | Bootloader                     |</a:t>
            </a:r>
          </a:p>
          <a:p>
            <a:r>
              <a:rPr lang="en-GB" dirty="0"/>
              <a:t>| **Bootloader**        | Loads kernel and RAM disk, handles security                                        | Configures memory, file systems, and low-level settings          | Linux Kernel                   |</a:t>
            </a:r>
          </a:p>
          <a:p>
            <a:r>
              <a:rPr lang="en-GB" dirty="0"/>
              <a:t>| **Linux Kernel**      | Initializes hardware drivers, sets up memory management                            | Mounts root file system, locates `</a:t>
            </a:r>
            <a:r>
              <a:rPr lang="en-GB" dirty="0" err="1"/>
              <a:t>init</a:t>
            </a:r>
            <a:r>
              <a:rPr lang="en-GB" dirty="0"/>
              <a:t>` process                  | Init Process                   |</a:t>
            </a:r>
          </a:p>
          <a:p>
            <a:r>
              <a:rPr lang="en-GB" dirty="0"/>
              <a:t>| **Init Process**      | Parses `</a:t>
            </a:r>
            <a:r>
              <a:rPr lang="en-GB" dirty="0" err="1"/>
              <a:t>init.rc</a:t>
            </a:r>
            <a:r>
              <a:rPr lang="en-GB" dirty="0"/>
              <a:t>`, starts core services                                              | Launches Zygote process                                          | Zygote                         |</a:t>
            </a:r>
          </a:p>
          <a:p>
            <a:r>
              <a:rPr lang="en-GB" dirty="0"/>
              <a:t>| **Zygote**            | Preloads app classes, initializes ART/Dalvik                                       | Prepares environment for System Server                          | System Server                  |</a:t>
            </a:r>
          </a:p>
          <a:p>
            <a:r>
              <a:rPr lang="en-GB" dirty="0"/>
              <a:t>| **System Server**     | Starts core Android services (Activity Manager, etc.)                              | Broadcasts `ACTION_BOOT_COMPLETED`                               | User-space apps/services       |</a:t>
            </a:r>
          </a:p>
          <a:p>
            <a:r>
              <a:rPr lang="en-GB" dirty="0"/>
              <a:t>| **User-Space Apps**   | Responds to `ACTION_BOOT_COMPLETED`, performs custom actions                       | Fully operational system                                         | User Interaction               |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This sequential flow ensures that each stage builds upon the previous one, creating a stable and functional Android environment by the time the user gains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https://medium.com/@deepamgoel/understanding-android-architecture-1f0fb4b52f90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https://source.android.com/devices/architecture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8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https://developers.google.com/android/guides/overview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https://medium.com/android-news/closer-look-at-android-runtime-dvm-vs-art-1dc5240c3924</a:t>
            </a:r>
          </a:p>
          <a:p>
            <a:r>
              <a:rPr lang="en-US" dirty="0"/>
              <a:t>https://stackoverflow.com/questions/28435860/what-does-oat-mean</a:t>
            </a:r>
          </a:p>
          <a:p>
            <a:endParaRPr lang="en-US" dirty="0"/>
          </a:p>
          <a:p>
            <a:r>
              <a:rPr lang="en-GB" dirty="0"/>
              <a:t>The </a:t>
            </a:r>
            <a:r>
              <a:rPr lang="en-GB" b="1" dirty="0"/>
              <a:t>Dalvik Virtual Machine (DVM)</a:t>
            </a:r>
            <a:r>
              <a:rPr lang="en-GB" dirty="0"/>
              <a:t> was named after the </a:t>
            </a:r>
            <a:r>
              <a:rPr lang="en-GB" b="1" dirty="0"/>
              <a:t>Dalvik village</a:t>
            </a:r>
            <a:r>
              <a:rPr lang="en-GB" dirty="0"/>
              <a:t> in </a:t>
            </a:r>
            <a:r>
              <a:rPr lang="en-GB" b="1" dirty="0"/>
              <a:t>Iceland</a:t>
            </a:r>
            <a:r>
              <a:rPr lang="en-GB" dirty="0"/>
              <a:t>, which is the hometown of </a:t>
            </a:r>
            <a:r>
              <a:rPr lang="en-GB" b="1" dirty="0"/>
              <a:t>Dan Bornstein</a:t>
            </a:r>
            <a:r>
              <a:rPr lang="en-GB" dirty="0"/>
              <a:t>, the Google engineer who led the development of Dalvik.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7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https://lief.quarkslab.com/doc/latest/tutorials/10_android_formats.html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4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https://community.nxp.com/t5/i-MX-Processors-Knowledge-Base/The-Android-Booting-process/ta-p/1129182</a:t>
            </a:r>
          </a:p>
          <a:p>
            <a:r>
              <a:rPr lang="en-US" dirty="0"/>
              <a:t>https://www.quora.com/How-does-Android-boot-process-work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1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s.statcounter.com/os-market-share/mobile/worldwid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Investigating Pixel 3 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Android 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24F6-C04C-41C5-BE99-C0A2C575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Stock Android and Android Skins?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FC1D9-5BA5-40D9-8966-7C1900337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Unmodified version of Android</a:t>
            </a:r>
          </a:p>
          <a:p>
            <a:pPr lvl="1"/>
            <a:r>
              <a:rPr lang="en-GB" dirty="0"/>
              <a:t>known as vanilla or pure Android</a:t>
            </a:r>
          </a:p>
          <a:p>
            <a:r>
              <a:rPr lang="en-US" dirty="0"/>
              <a:t>Companies can modify Android</a:t>
            </a:r>
          </a:p>
          <a:p>
            <a:pPr lvl="1"/>
            <a:r>
              <a:rPr lang="en-GB" dirty="0"/>
              <a:t>adding a custom skin</a:t>
            </a:r>
          </a:p>
          <a:p>
            <a:pPr lvl="1"/>
            <a:r>
              <a:rPr lang="en-GB" dirty="0"/>
              <a:t>new features. </a:t>
            </a:r>
          </a:p>
          <a:p>
            <a:r>
              <a:rPr lang="en-GB" dirty="0"/>
              <a:t>Popular skins</a:t>
            </a:r>
          </a:p>
          <a:p>
            <a:pPr lvl="1"/>
            <a:r>
              <a:rPr lang="en-GB" dirty="0"/>
              <a:t>Samsung Experience, </a:t>
            </a:r>
          </a:p>
          <a:p>
            <a:pPr lvl="1"/>
            <a:r>
              <a:rPr lang="en-GB" dirty="0"/>
              <a:t>HTC Sense, </a:t>
            </a:r>
          </a:p>
          <a:p>
            <a:pPr lvl="1"/>
            <a:r>
              <a:rPr lang="en-GB" dirty="0"/>
              <a:t>EMUI (Huawei), and </a:t>
            </a:r>
          </a:p>
          <a:p>
            <a:pPr lvl="1"/>
            <a:r>
              <a:rPr lang="en-GB" dirty="0" err="1"/>
              <a:t>OxygenOS</a:t>
            </a:r>
            <a:r>
              <a:rPr lang="en-GB" dirty="0"/>
              <a:t> (OnePlus)</a:t>
            </a:r>
            <a:endParaRPr lang="en-US" dirty="0"/>
          </a:p>
        </p:txBody>
      </p:sp>
      <p:pic>
        <p:nvPicPr>
          <p:cNvPr id="2050" name="Picture 2" descr="EMUI 11 based on Android 11 is coming to Huawei devices in Q3 2020 |  NoypiGeeks">
            <a:extLst>
              <a:ext uri="{FF2B5EF4-FFF2-40B4-BE49-F238E27FC236}">
                <a16:creationId xmlns:a16="http://schemas.microsoft.com/office/drawing/2014/main" id="{6C0A68A5-C81C-4386-A755-A1F05519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94" y="1971078"/>
            <a:ext cx="5600585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62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E590-849D-4DB0-B6D3-AD8FAFAE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Stock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185D3-B684-4FB6-9797-A6BE10118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Fast updates</a:t>
            </a:r>
          </a:p>
          <a:p>
            <a:pPr lvl="1"/>
            <a:r>
              <a:rPr lang="en-US" dirty="0">
                <a:solidFill>
                  <a:srgbClr val="424242"/>
                </a:solidFill>
                <a:latin typeface="Proximanova Regular"/>
              </a:rPr>
              <a:t>B</a:t>
            </a:r>
            <a:r>
              <a:rPr lang="en-US" b="0" i="0" dirty="0">
                <a:solidFill>
                  <a:srgbClr val="424242"/>
                </a:solidFill>
                <a:effectLst/>
                <a:latin typeface="Proximanova Regular"/>
              </a:rPr>
              <a:t>loatware-free: pre-installed  software </a:t>
            </a:r>
            <a:r>
              <a:rPr lang="en-GB" b="0" i="0" dirty="0">
                <a:solidFill>
                  <a:srgbClr val="424242"/>
                </a:solidFill>
                <a:effectLst/>
                <a:latin typeface="Proximanova Regular"/>
              </a:rPr>
              <a:t>can’t be deleted from a device, unless you root it.</a:t>
            </a:r>
          </a:p>
          <a:p>
            <a:r>
              <a:rPr lang="en-GB" b="0" i="0" dirty="0">
                <a:solidFill>
                  <a:srgbClr val="424242"/>
                </a:solidFill>
                <a:effectLst/>
                <a:latin typeface="Proximanova Regular"/>
              </a:rPr>
              <a:t>Popular stock Android smartphones are those made by Google</a:t>
            </a:r>
          </a:p>
          <a:p>
            <a:pPr lvl="1"/>
            <a:r>
              <a:rPr lang="en-GB" dirty="0">
                <a:solidFill>
                  <a:srgbClr val="424242"/>
                </a:solidFill>
                <a:latin typeface="Proximanova Regular"/>
              </a:rPr>
              <a:t>older Nexus devices</a:t>
            </a:r>
          </a:p>
          <a:p>
            <a:pPr lvl="1"/>
            <a:r>
              <a:rPr lang="en-GB" dirty="0">
                <a:solidFill>
                  <a:srgbClr val="424242"/>
                </a:solidFill>
                <a:latin typeface="Proximanova Regular"/>
              </a:rPr>
              <a:t>Pixel</a:t>
            </a:r>
            <a:r>
              <a:rPr lang="en-GB" b="0" i="0" dirty="0">
                <a:solidFill>
                  <a:srgbClr val="424242"/>
                </a:solidFill>
                <a:effectLst/>
                <a:latin typeface="Proximanova Regular"/>
              </a:rPr>
              <a:t>, Pixel 2, and Pixel 3 handsets</a:t>
            </a:r>
          </a:p>
          <a:p>
            <a:r>
              <a:rPr lang="en-GB" b="0" i="0" dirty="0">
                <a:solidFill>
                  <a:srgbClr val="424242"/>
                </a:solidFill>
                <a:effectLst/>
                <a:latin typeface="Proximanova Regular"/>
              </a:rPr>
              <a:t>Android holds over 71% of the global mobile OS market share</a:t>
            </a:r>
          </a:p>
          <a:p>
            <a:pPr lvl="1"/>
            <a:r>
              <a:rPr lang="en-GB" b="0" i="0" dirty="0">
                <a:solidFill>
                  <a:srgbClr val="424242"/>
                </a:solidFill>
                <a:effectLst/>
                <a:latin typeface="Proximanova Regular"/>
              </a:rPr>
              <a:t>as of November 2020 (</a:t>
            </a:r>
            <a:r>
              <a:rPr lang="en-US" b="0" i="1" u="none" strike="noStrike" dirty="0" err="1">
                <a:solidFill>
                  <a:srgbClr val="00D49F"/>
                </a:solidFill>
                <a:effectLst/>
                <a:latin typeface="Proximanova Regular"/>
                <a:hlinkClick r:id="rId2"/>
              </a:rPr>
              <a:t>StatCounter</a:t>
            </a:r>
            <a:r>
              <a:rPr lang="en-GB" b="0" i="0" dirty="0">
                <a:solidFill>
                  <a:srgbClr val="424242"/>
                </a:solidFill>
                <a:effectLst/>
                <a:latin typeface="Proximanova Regular"/>
              </a:rPr>
              <a:t>)</a:t>
            </a:r>
            <a:endParaRPr lang="en-US" b="0" i="0" dirty="0">
              <a:solidFill>
                <a:srgbClr val="424242"/>
              </a:solidFill>
              <a:effectLst/>
              <a:latin typeface="Proxima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2325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04221-05EE-48DE-B5FA-D8FCB1CE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2CF9A-FC5D-443F-8474-95C80CCE6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3FDD1-81D4-4A64-BA5A-855D9731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21" y="602746"/>
            <a:ext cx="7539287" cy="5652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AE879-09D3-47B8-8DA7-90BB33DFF086}"/>
              </a:ext>
            </a:extLst>
          </p:cNvPr>
          <p:cNvSpPr txBox="1"/>
          <p:nvPr/>
        </p:nvSpPr>
        <p:spPr>
          <a:xfrm>
            <a:off x="8293608" y="602746"/>
            <a:ext cx="3291840" cy="307777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Roboto"/>
              </a:rPr>
              <a:t>Apps we use every day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EEE1A-B51D-4C0B-ABD6-976B9970F598}"/>
              </a:ext>
            </a:extLst>
          </p:cNvPr>
          <p:cNvSpPr txBox="1"/>
          <p:nvPr/>
        </p:nvSpPr>
        <p:spPr>
          <a:xfrm>
            <a:off x="8293608" y="4196834"/>
            <a:ext cx="3291840" cy="523220"/>
          </a:xfrm>
          <a:prstGeom prst="rect">
            <a:avLst/>
          </a:prstGeom>
          <a:solidFill>
            <a:srgbClr val="5170FF"/>
          </a:solidFill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Roboto"/>
              </a:rPr>
              <a:t>defines a standard interface for hardware vendors to implement</a:t>
            </a:r>
            <a:endParaRPr lang="en-US" sz="1400">
              <a:solidFill>
                <a:schemeClr val="bg1"/>
              </a:solidFill>
              <a:latin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15C64-EF55-4387-9BCC-B96A51C6B094}"/>
              </a:ext>
            </a:extLst>
          </p:cNvPr>
          <p:cNvSpPr txBox="1"/>
          <p:nvPr/>
        </p:nvSpPr>
        <p:spPr>
          <a:xfrm>
            <a:off x="8293608" y="4980603"/>
            <a:ext cx="3291840" cy="738664"/>
          </a:xfrm>
          <a:prstGeom prst="rect">
            <a:avLst/>
          </a:prstGeom>
          <a:solidFill>
            <a:srgbClr val="FF5D5B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Security, Process management, Memory management, Device management</a:t>
            </a:r>
          </a:p>
          <a:p>
            <a:r>
              <a:rPr lang="en-GB" sz="1400" dirty="0">
                <a:solidFill>
                  <a:schemeClr val="bg1"/>
                </a:solidFill>
              </a:rPr>
              <a:t>Multitasking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5C773-9BA4-4DDD-9B27-709966D494BA}"/>
              </a:ext>
            </a:extLst>
          </p:cNvPr>
          <p:cNvSpPr txBox="1"/>
          <p:nvPr/>
        </p:nvSpPr>
        <p:spPr>
          <a:xfrm>
            <a:off x="8293608" y="2851486"/>
            <a:ext cx="3291840" cy="523220"/>
          </a:xfrm>
          <a:prstGeom prst="rect">
            <a:avLst/>
          </a:prstGeom>
          <a:solidFill>
            <a:srgbClr val="FFBC49"/>
          </a:solidFill>
        </p:spPr>
        <p:txBody>
          <a:bodyPr wrap="square">
            <a:spAutoFit/>
          </a:bodyPr>
          <a:lstStyle/>
          <a:p>
            <a:r>
              <a:rPr lang="en-GB" sz="1400">
                <a:solidFill>
                  <a:srgbClr val="B75FE7"/>
                </a:solidFill>
                <a:latin typeface="Roboto"/>
              </a:rPr>
              <a:t>A set of Libraries and Android Runtime. </a:t>
            </a:r>
            <a:endParaRPr lang="en-US" sz="1400">
              <a:solidFill>
                <a:srgbClr val="B75FE7"/>
              </a:solidFill>
              <a:latin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11534-2176-4290-A23E-DC766528302F}"/>
              </a:ext>
            </a:extLst>
          </p:cNvPr>
          <p:cNvSpPr txBox="1"/>
          <p:nvPr/>
        </p:nvSpPr>
        <p:spPr>
          <a:xfrm>
            <a:off x="8293608" y="1508065"/>
            <a:ext cx="3291840" cy="307777"/>
          </a:xfrm>
          <a:prstGeom prst="rect">
            <a:avLst/>
          </a:prstGeom>
          <a:solidFill>
            <a:srgbClr val="318EFD"/>
          </a:solidFill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Roboto"/>
              </a:rPr>
              <a:t>Java APIs for developer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59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82A479-2FFE-453C-9D6D-50350EF9F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22"/>
          <a:stretch/>
        </p:blipFill>
        <p:spPr>
          <a:xfrm>
            <a:off x="869795" y="1159595"/>
            <a:ext cx="6470196" cy="1968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B322C-00C9-4C28-9CC0-3AD0DDF7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72" y="2969079"/>
            <a:ext cx="800958" cy="956437"/>
          </a:xfrm>
          <a:prstGeom prst="rect">
            <a:avLst/>
          </a:prstGeom>
        </p:spPr>
      </p:pic>
      <p:pic>
        <p:nvPicPr>
          <p:cNvPr id="1026" name="Picture 2" descr="Become an Android Partner">
            <a:extLst>
              <a:ext uri="{FF2B5EF4-FFF2-40B4-BE49-F238E27FC236}">
                <a16:creationId xmlns:a16="http://schemas.microsoft.com/office/drawing/2014/main" id="{97DC65AB-87AE-4918-A7F6-DAD069E2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39" y="1394173"/>
            <a:ext cx="1725097" cy="75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5C86F0-B8BE-4A64-9788-6D083FBB8DA1}"/>
              </a:ext>
            </a:extLst>
          </p:cNvPr>
          <p:cNvSpPr txBox="1"/>
          <p:nvPr/>
        </p:nvSpPr>
        <p:spPr>
          <a:xfrm>
            <a:off x="7510547" y="1124868"/>
            <a:ext cx="2489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google mobile services (G</a:t>
            </a:r>
            <a:r>
              <a:rPr lang="en-US" altLang="zh-CN" sz="1400" dirty="0">
                <a:latin typeface="+mj-lt"/>
              </a:rPr>
              <a:t>MS)</a:t>
            </a:r>
            <a:endParaRPr lang="en-US" sz="1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0142C-4FB7-43EB-831C-6217A76869CD}"/>
              </a:ext>
            </a:extLst>
          </p:cNvPr>
          <p:cNvSpPr txBox="1"/>
          <p:nvPr/>
        </p:nvSpPr>
        <p:spPr>
          <a:xfrm>
            <a:off x="7457871" y="2414007"/>
            <a:ext cx="2665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Google Play Services </a:t>
            </a:r>
          </a:p>
          <a:p>
            <a:r>
              <a:rPr lang="en-GB" sz="1400" dirty="0">
                <a:latin typeface="+mj-lt"/>
              </a:rPr>
              <a:t>(Google Service Framework, GFS) </a:t>
            </a:r>
            <a:endParaRPr lang="en-US" sz="14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18B3EE-7E33-4072-9BBE-8E73B365D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250" y="3785367"/>
            <a:ext cx="4236810" cy="2533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31E30E-D912-4172-9BE7-7024C8FA4080}"/>
              </a:ext>
            </a:extLst>
          </p:cNvPr>
          <p:cNvSpPr txBox="1"/>
          <p:nvPr/>
        </p:nvSpPr>
        <p:spPr>
          <a:xfrm>
            <a:off x="5770654" y="4262956"/>
            <a:ext cx="3761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Google Play services receives regular updates that contain improvements and bug fixes.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56691-355C-4D5C-9F0C-B8E98561ED41}"/>
              </a:ext>
            </a:extLst>
          </p:cNvPr>
          <p:cNvSpPr txBox="1"/>
          <p:nvPr/>
        </p:nvSpPr>
        <p:spPr>
          <a:xfrm>
            <a:off x="8556421" y="3121873"/>
            <a:ext cx="13958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1.Google Backup</a:t>
            </a:r>
          </a:p>
          <a:p>
            <a:r>
              <a:rPr lang="en-GB" sz="1100" dirty="0"/>
              <a:t>2.Play Store Services</a:t>
            </a:r>
          </a:p>
          <a:p>
            <a:r>
              <a:rPr lang="en-GB" sz="1100" dirty="0"/>
              <a:t>3.Contacts Sync</a:t>
            </a:r>
          </a:p>
          <a:p>
            <a:r>
              <a:rPr lang="en-GB" sz="1100" dirty="0"/>
              <a:t>4.Account Manager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540F4-0192-EF1A-6CC6-E22680CB682E}"/>
              </a:ext>
            </a:extLst>
          </p:cNvPr>
          <p:cNvSpPr txBox="1"/>
          <p:nvPr/>
        </p:nvSpPr>
        <p:spPr>
          <a:xfrm>
            <a:off x="9806623" y="1124868"/>
            <a:ext cx="21561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Pre-installed by OEM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Elevated Privilege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Non-Removable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Background Services</a:t>
            </a:r>
          </a:p>
        </p:txBody>
      </p:sp>
    </p:spTree>
    <p:extLst>
      <p:ext uri="{BB962C8B-B14F-4D97-AF65-F5344CB8AC3E}">
        <p14:creationId xmlns:p14="http://schemas.microsoft.com/office/powerpoint/2010/main" val="336467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D1DD-41C5-49D1-9394-E933EE31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</a:t>
            </a:r>
            <a:r>
              <a:rPr lang="en-US"/>
              <a:t>ndroid </a:t>
            </a:r>
            <a:r>
              <a:rPr lang="en-US" err="1">
                <a:solidFill>
                  <a:srgbClr val="FF0000"/>
                </a:solidFill>
              </a:rPr>
              <a:t>R</a:t>
            </a:r>
            <a:r>
              <a:rPr lang="en-US" err="1"/>
              <a:t>un</a:t>
            </a:r>
            <a:r>
              <a:rPr lang="en-US" err="1">
                <a:solidFill>
                  <a:srgbClr val="FF0000"/>
                </a:solidFill>
              </a:rPr>
              <a:t>T</a:t>
            </a:r>
            <a:r>
              <a:rPr lang="en-US" err="1"/>
              <a:t>ime</a:t>
            </a:r>
            <a:r>
              <a:rPr lang="en-US"/>
              <a:t> (ART)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AA8A5-F9F9-4D9E-8702-6E0F84B1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607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ART is the system within the Android operating system that executes applications </a:t>
            </a:r>
          </a:p>
          <a:p>
            <a:pPr lvl="1"/>
            <a:r>
              <a:rPr lang="en-GB" dirty="0"/>
              <a:t>by translating their bytecode (</a:t>
            </a:r>
            <a:r>
              <a:rPr lang="en-GB" dirty="0">
                <a:solidFill>
                  <a:srgbClr val="C00000"/>
                </a:solidFill>
              </a:rPr>
              <a:t>DEX/</a:t>
            </a:r>
            <a:r>
              <a:rPr lang="en-US" dirty="0"/>
              <a:t>Dalvik Executable</a:t>
            </a:r>
            <a:r>
              <a:rPr lang="en-GB" dirty="0"/>
              <a:t>) into machine code that the device's processor can understand</a:t>
            </a:r>
          </a:p>
          <a:p>
            <a:pPr lvl="1"/>
            <a:r>
              <a:rPr lang="en-GB" dirty="0"/>
              <a:t>old: Dalvik Virtual Machine(DVM) 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till </a:t>
            </a:r>
            <a:r>
              <a:rPr lang="en-US" b="0" i="0" dirty="0" err="1">
                <a:solidFill>
                  <a:srgbClr val="282829"/>
                </a:solidFill>
                <a:effectLst/>
                <a:latin typeface="-apple-system"/>
              </a:rPr>
              <a:t>Kitkat</a:t>
            </a:r>
            <a:r>
              <a:rPr lang="en-GB" dirty="0"/>
              <a:t> </a:t>
            </a:r>
          </a:p>
          <a:p>
            <a:r>
              <a:rPr lang="en-GB" dirty="0"/>
              <a:t>ART is faster than DVM</a:t>
            </a:r>
          </a:p>
          <a:p>
            <a:pPr lvl="1"/>
            <a:r>
              <a:rPr lang="en-GB" dirty="0"/>
              <a:t>ART does ahead-of-time (</a:t>
            </a:r>
            <a:r>
              <a:rPr lang="en-GB" dirty="0">
                <a:solidFill>
                  <a:srgbClr val="C00000"/>
                </a:solidFill>
              </a:rPr>
              <a:t>AOT</a:t>
            </a:r>
            <a:r>
              <a:rPr lang="en-GB" dirty="0"/>
              <a:t>) compiles higher-level program languages to machine code</a:t>
            </a:r>
          </a:p>
          <a:p>
            <a:pPr lvl="1"/>
            <a:r>
              <a:rPr lang="en-GB" dirty="0"/>
              <a:t>.</a:t>
            </a:r>
            <a:r>
              <a:rPr lang="en-GB" dirty="0">
                <a:solidFill>
                  <a:srgbClr val="C00000"/>
                </a:solidFill>
              </a:rPr>
              <a:t>oat:</a:t>
            </a:r>
            <a:r>
              <a:rPr lang="en-GB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o</a:t>
            </a:r>
            <a:r>
              <a:rPr lang="en-GB" dirty="0" err="1"/>
              <a:t>ptimized</a:t>
            </a:r>
            <a:r>
              <a:rPr lang="en-GB" dirty="0"/>
              <a:t> version of a Dalvik Executable </a:t>
            </a:r>
            <a:r>
              <a:rPr lang="en-GB" dirty="0">
                <a:solidFill>
                  <a:srgbClr val="C00000"/>
                </a:solidFill>
              </a:rPr>
              <a:t>(.</a:t>
            </a:r>
            <a:r>
              <a:rPr lang="en-GB" dirty="0" err="1">
                <a:solidFill>
                  <a:srgbClr val="C00000"/>
                </a:solidFill>
              </a:rPr>
              <a:t>dex</a:t>
            </a:r>
            <a:r>
              <a:rPr lang="en-GB" dirty="0">
                <a:solidFill>
                  <a:srgbClr val="C00000"/>
                </a:solidFill>
              </a:rPr>
              <a:t>) </a:t>
            </a:r>
            <a:r>
              <a:rPr lang="en-GB" dirty="0"/>
              <a:t>file used in </a:t>
            </a:r>
            <a:r>
              <a:rPr lang="en-GB" dirty="0">
                <a:solidFill>
                  <a:srgbClr val="C00000"/>
                </a:solidFill>
              </a:rPr>
              <a:t>ART</a:t>
            </a:r>
          </a:p>
          <a:p>
            <a:pPr lvl="1"/>
            <a:r>
              <a:rPr lang="en-GB" dirty="0"/>
              <a:t>.</a:t>
            </a:r>
            <a:r>
              <a:rPr lang="en-GB" dirty="0" err="1">
                <a:solidFill>
                  <a:srgbClr val="C00000"/>
                </a:solidFill>
              </a:rPr>
              <a:t>odex</a:t>
            </a:r>
            <a:r>
              <a:rPr lang="en-GB" dirty="0"/>
              <a:t>: After Android 8.0: optimize Android apps' compilation and loading process. </a:t>
            </a:r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829A28D2-8942-48DA-8C3B-EF32A3CC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50" y="1607814"/>
            <a:ext cx="5435193" cy="478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BF047C-B7C7-4EF7-B92E-6590BBA5F433}"/>
              </a:ext>
            </a:extLst>
          </p:cNvPr>
          <p:cNvSpPr/>
          <p:nvPr/>
        </p:nvSpPr>
        <p:spPr>
          <a:xfrm>
            <a:off x="8969829" y="1401993"/>
            <a:ext cx="994228" cy="21781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.APK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18E43F-C7B6-451F-AA00-236143E13747}"/>
              </a:ext>
            </a:extLst>
          </p:cNvPr>
          <p:cNvSpPr/>
          <p:nvPr/>
        </p:nvSpPr>
        <p:spPr>
          <a:xfrm>
            <a:off x="8969829" y="1984441"/>
            <a:ext cx="994228" cy="51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Resource and Native code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46ACFD-B387-44AC-A7B8-B72E5015F54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098971" y="1510899"/>
            <a:ext cx="870858" cy="473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40DE85-78CD-4B04-82CA-F530F13D1CE0}"/>
              </a:ext>
            </a:extLst>
          </p:cNvPr>
          <p:cNvCxnSpPr>
            <a:stCxn id="4" idx="3"/>
          </p:cNvCxnSpPr>
          <p:nvPr/>
        </p:nvCxnSpPr>
        <p:spPr>
          <a:xfrm>
            <a:off x="9964057" y="1510899"/>
            <a:ext cx="878114" cy="36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EAC4C-6A1D-4C12-8BE7-4B46EE430E0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466943" y="1619804"/>
            <a:ext cx="0" cy="36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BC6142-51AA-42C1-B901-D90A9A132502}"/>
              </a:ext>
            </a:extLst>
          </p:cNvPr>
          <p:cNvSpPr/>
          <p:nvPr/>
        </p:nvSpPr>
        <p:spPr>
          <a:xfrm>
            <a:off x="7561946" y="522513"/>
            <a:ext cx="1030514" cy="389325"/>
          </a:xfrm>
          <a:prstGeom prst="roundRect">
            <a:avLst/>
          </a:prstGeom>
          <a:solidFill>
            <a:srgbClr val="AB51D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code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117774-F6FD-49B0-8E0A-3204BC1AC29F}"/>
              </a:ext>
            </a:extLst>
          </p:cNvPr>
          <p:cNvSpPr/>
          <p:nvPr/>
        </p:nvSpPr>
        <p:spPr>
          <a:xfrm>
            <a:off x="8944634" y="529188"/>
            <a:ext cx="1030514" cy="389325"/>
          </a:xfrm>
          <a:prstGeom prst="roundRect">
            <a:avLst/>
          </a:prstGeom>
          <a:solidFill>
            <a:srgbClr val="AEAEA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9B4EB8-EE9C-4601-96B8-D64CA8F82870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592460" y="717176"/>
            <a:ext cx="352174" cy="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4F4EA9-E13C-43CB-A3C7-A60B57C4FD01}"/>
              </a:ext>
            </a:extLst>
          </p:cNvPr>
          <p:cNvSpPr/>
          <p:nvPr/>
        </p:nvSpPr>
        <p:spPr>
          <a:xfrm>
            <a:off x="10811332" y="475471"/>
            <a:ext cx="994228" cy="511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Resource and Native code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C36275-E60F-447E-8CED-1BA7A9BD5156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 flipV="1">
            <a:off x="9975148" y="723851"/>
            <a:ext cx="836184" cy="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A3C6BD-C034-4E07-8C7F-F5C8C968CFA3}"/>
              </a:ext>
            </a:extLst>
          </p:cNvPr>
          <p:cNvCxnSpPr>
            <a:endCxn id="4" idx="0"/>
          </p:cNvCxnSpPr>
          <p:nvPr/>
        </p:nvCxnSpPr>
        <p:spPr>
          <a:xfrm>
            <a:off x="9459891" y="877888"/>
            <a:ext cx="7052" cy="52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881352-8445-4ED8-A0B1-6BA8C2162127}"/>
              </a:ext>
            </a:extLst>
          </p:cNvPr>
          <p:cNvSpPr txBox="1"/>
          <p:nvPr/>
        </p:nvSpPr>
        <p:spPr>
          <a:xfrm>
            <a:off x="9463489" y="104455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zip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0B627A-6784-4127-8206-2747DAA82FFD}"/>
              </a:ext>
            </a:extLst>
          </p:cNvPr>
          <p:cNvSpPr txBox="1"/>
          <p:nvPr/>
        </p:nvSpPr>
        <p:spPr>
          <a:xfrm>
            <a:off x="8481709" y="1607814"/>
            <a:ext cx="618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install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D8E559-362E-4CB3-A686-D9027D55AEFA}"/>
              </a:ext>
            </a:extLst>
          </p:cNvPr>
          <p:cNvSpPr txBox="1"/>
          <p:nvPr/>
        </p:nvSpPr>
        <p:spPr>
          <a:xfrm>
            <a:off x="9654998" y="1614489"/>
            <a:ext cx="618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install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702971-FBAE-4976-8484-7E32DB8B9C1F}"/>
              </a:ext>
            </a:extLst>
          </p:cNvPr>
          <p:cNvSpPr txBox="1"/>
          <p:nvPr/>
        </p:nvSpPr>
        <p:spPr>
          <a:xfrm>
            <a:off x="9067661" y="142564"/>
            <a:ext cx="531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.</a:t>
            </a:r>
            <a:r>
              <a:rPr lang="en-US" sz="1600" err="1">
                <a:solidFill>
                  <a:srgbClr val="C00000"/>
                </a:solidFill>
              </a:rPr>
              <a:t>dex</a:t>
            </a:r>
            <a:endParaRPr lang="en-US" sz="160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D8D561-EA55-4CD3-B43D-544EEF47968C}"/>
              </a:ext>
            </a:extLst>
          </p:cNvPr>
          <p:cNvSpPr txBox="1"/>
          <p:nvPr/>
        </p:nvSpPr>
        <p:spPr>
          <a:xfrm>
            <a:off x="7692704" y="168338"/>
            <a:ext cx="585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.Java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DF8715-2A39-4FDD-8DF3-9C4E21D51C1D}"/>
              </a:ext>
            </a:extLst>
          </p:cNvPr>
          <p:cNvSpPr txBox="1"/>
          <p:nvPr/>
        </p:nvSpPr>
        <p:spPr>
          <a:xfrm>
            <a:off x="6999520" y="6238567"/>
            <a:ext cx="47951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/>
              <a:t>Do not trust extensions: .</a:t>
            </a:r>
            <a:r>
              <a:rPr lang="en-GB" sz="1100" err="1"/>
              <a:t>dex</a:t>
            </a:r>
            <a:r>
              <a:rPr lang="en-GB" sz="1100"/>
              <a:t> can be DEX or OAT, .</a:t>
            </a:r>
            <a:r>
              <a:rPr lang="en-GB" sz="1100" err="1"/>
              <a:t>odex</a:t>
            </a:r>
            <a:r>
              <a:rPr lang="en-GB" sz="1100"/>
              <a:t> are OAT, .oat are OAT, 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70E301-5646-49A1-B169-88D0E406C090}"/>
              </a:ext>
            </a:extLst>
          </p:cNvPr>
          <p:cNvSpPr txBox="1"/>
          <p:nvPr/>
        </p:nvSpPr>
        <p:spPr>
          <a:xfrm>
            <a:off x="6558370" y="4120919"/>
            <a:ext cx="18539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C00000"/>
                </a:solidFill>
                <a:effectLst/>
                <a:latin typeface="Open Sans"/>
              </a:rPr>
              <a:t>Optimized Dalvik </a:t>
            </a:r>
            <a:r>
              <a:rPr lang="en-US" sz="1000" b="0" i="0" err="1">
                <a:solidFill>
                  <a:srgbClr val="C00000"/>
                </a:solidFill>
                <a:effectLst/>
                <a:latin typeface="Open Sans"/>
              </a:rPr>
              <a:t>EXcutable</a:t>
            </a:r>
            <a:r>
              <a:rPr lang="en-US" sz="1000" b="0" i="0">
                <a:solidFill>
                  <a:srgbClr val="C00000"/>
                </a:solidFill>
                <a:effectLst/>
                <a:latin typeface="Open Sans"/>
              </a:rPr>
              <a:t> </a:t>
            </a:r>
            <a:endParaRPr lang="en-US" sz="100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8C6A3F-F150-4357-80FA-91AA00079150}"/>
              </a:ext>
            </a:extLst>
          </p:cNvPr>
          <p:cNvSpPr txBox="1"/>
          <p:nvPr/>
        </p:nvSpPr>
        <p:spPr>
          <a:xfrm>
            <a:off x="8858539" y="4033290"/>
            <a:ext cx="282915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C00000"/>
                </a:solidFill>
              </a:rPr>
              <a:t>.oat: </a:t>
            </a:r>
            <a:r>
              <a:rPr lang="en-GB" sz="1050">
                <a:solidFill>
                  <a:srgbClr val="C00000"/>
                </a:solidFill>
              </a:rPr>
              <a:t>Of Ahead Time, a reordering of Ahead Of Time</a:t>
            </a:r>
            <a:endParaRPr lang="en-US" sz="105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68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4AD6-1C8F-42DB-8CBB-FAECB5EC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process of converting Java sources into the OAT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85B0E6-A1CB-405D-81A4-013028A62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9549"/>
            <a:ext cx="9972583" cy="41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A5DFC-315F-420A-AA28-A53752DBE547}"/>
              </a:ext>
            </a:extLst>
          </p:cNvPr>
          <p:cNvSpPr txBox="1"/>
          <p:nvPr/>
        </p:nvSpPr>
        <p:spPr>
          <a:xfrm>
            <a:off x="838200" y="6168421"/>
            <a:ext cx="44105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https://lief.quarkslab.com/doc/latest/tutorials/10_android_formats.html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4C275-2056-53F1-0C1C-D087F9CB755A}"/>
              </a:ext>
            </a:extLst>
          </p:cNvPr>
          <p:cNvSpPr txBox="1"/>
          <p:nvPr/>
        </p:nvSpPr>
        <p:spPr>
          <a:xfrm>
            <a:off x="7932357" y="5799089"/>
            <a:ext cx="1415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Verified 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6C267-B126-8099-2E06-F9ABA17C8FC9}"/>
              </a:ext>
            </a:extLst>
          </p:cNvPr>
          <p:cNvSpPr txBox="1"/>
          <p:nvPr/>
        </p:nvSpPr>
        <p:spPr>
          <a:xfrm>
            <a:off x="5059428" y="5429757"/>
            <a:ext cx="2029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Dalvik Executable</a:t>
            </a:r>
          </a:p>
        </p:txBody>
      </p:sp>
    </p:spTree>
    <p:extLst>
      <p:ext uri="{BB962C8B-B14F-4D97-AF65-F5344CB8AC3E}">
        <p14:creationId xmlns:p14="http://schemas.microsoft.com/office/powerpoint/2010/main" val="363230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506E91-B668-4CA6-8751-93E5B28A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Booting Process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65094-00D3-4E3F-8F8F-4A5158DC4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1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AE05-2527-BEEF-628E-C2CC6433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booting process needs multiple stages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8331D-0C26-D83C-3801-B2D6ECC9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90169" cy="4351338"/>
          </a:xfrm>
        </p:spPr>
        <p:txBody>
          <a:bodyPr>
            <a:normAutofit/>
          </a:bodyPr>
          <a:lstStyle/>
          <a:p>
            <a:r>
              <a:rPr lang="en-GB" dirty="0"/>
              <a:t>Start from users press the power button</a:t>
            </a:r>
          </a:p>
          <a:p>
            <a:pPr lvl="1"/>
            <a:r>
              <a:rPr lang="en-GB" dirty="0"/>
              <a:t> to a fully functional user interface</a:t>
            </a:r>
          </a:p>
          <a:p>
            <a:r>
              <a:rPr lang="en-GB" dirty="0"/>
              <a:t>Perform a series of checks and configurations to properly launch the OS on the diverse hardware of different Android devices</a:t>
            </a:r>
          </a:p>
          <a:p>
            <a:pPr lvl="1"/>
            <a:r>
              <a:rPr lang="en-GB" dirty="0"/>
              <a:t>initialize various hardware components </a:t>
            </a:r>
          </a:p>
          <a:p>
            <a:pPr lvl="1"/>
            <a:r>
              <a:rPr lang="en-GB" dirty="0"/>
              <a:t>load the necessary software components like the kernel </a:t>
            </a:r>
          </a:p>
          <a:p>
            <a:pPr lvl="1"/>
            <a:r>
              <a:rPr lang="en-GB" dirty="0"/>
              <a:t>prepare the system environment by setting up services and processes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325796-39A2-1B03-7A85-8C454D80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72" y="1825625"/>
            <a:ext cx="2095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128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E514-D6D2-4465-5A13-920535BA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Android boot process stages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A47B-75F1-C169-F32E-7CD228381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Boot ROM: </a:t>
            </a:r>
            <a:r>
              <a:rPr lang="en-GB" dirty="0"/>
              <a:t>The initial stage, where the basic hardware is initialized, and the bootloader is loaded</a:t>
            </a:r>
          </a:p>
          <a:p>
            <a:r>
              <a:rPr lang="en-GB" b="1" dirty="0"/>
              <a:t>Bootloader: </a:t>
            </a:r>
            <a:r>
              <a:rPr lang="en-GB" dirty="0"/>
              <a:t>Loads the Linux kernel into memory and sets up necessary configurations for the system to run</a:t>
            </a:r>
          </a:p>
          <a:p>
            <a:r>
              <a:rPr lang="en-GB" b="1" dirty="0"/>
              <a:t>Kernel: </a:t>
            </a:r>
            <a:r>
              <a:rPr lang="en-GB" dirty="0"/>
              <a:t>Initializes the hardware drivers and starts the "</a:t>
            </a:r>
            <a:r>
              <a:rPr lang="en-GB" dirty="0" err="1"/>
              <a:t>init</a:t>
            </a:r>
            <a:r>
              <a:rPr lang="en-GB" dirty="0"/>
              <a:t>" process</a:t>
            </a:r>
          </a:p>
          <a:p>
            <a:r>
              <a:rPr lang="en-GB" b="1" dirty="0"/>
              <a:t>Init process: </a:t>
            </a:r>
            <a:r>
              <a:rPr lang="en-GB" dirty="0"/>
              <a:t>Responsible for mounting file systems, starting core services, and launching the "Zygote" process</a:t>
            </a:r>
          </a:p>
          <a:p>
            <a:r>
              <a:rPr lang="en-GB" b="1" dirty="0"/>
              <a:t>Zygote process: </a:t>
            </a:r>
            <a:r>
              <a:rPr lang="en-GB" dirty="0"/>
              <a:t>Preloads common application classes into memory, significantly speeding up app launch times, and </a:t>
            </a:r>
            <a:r>
              <a:rPr lang="en-GB" dirty="0" err="1"/>
              <a:t>inits</a:t>
            </a:r>
            <a:r>
              <a:rPr lang="en-GB" dirty="0"/>
              <a:t> </a:t>
            </a:r>
            <a:r>
              <a:rPr lang="en-GB" sz="2800" dirty="0"/>
              <a:t>Dalvik VM</a:t>
            </a:r>
            <a:endParaRPr lang="en-GB" dirty="0"/>
          </a:p>
          <a:p>
            <a:r>
              <a:rPr lang="en-GB" b="1" dirty="0"/>
              <a:t>System Server: </a:t>
            </a:r>
            <a:r>
              <a:rPr lang="en-GB" dirty="0"/>
              <a:t>Starts various Android system services, e.g., the Activity Manager, Package Manager, and Window Manager.</a:t>
            </a:r>
          </a:p>
          <a:p>
            <a:r>
              <a:rPr lang="en-GB" b="1" dirty="0"/>
              <a:t>User-space Apps</a:t>
            </a:r>
            <a:r>
              <a:rPr lang="en-GB" dirty="0"/>
              <a:t>: Provide service to customers</a:t>
            </a:r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77FFEDF-6C40-4FAF-EE5C-CEA0A6544E54}"/>
              </a:ext>
            </a:extLst>
          </p:cNvPr>
          <p:cNvSpPr/>
          <p:nvPr/>
        </p:nvSpPr>
        <p:spPr>
          <a:xfrm>
            <a:off x="10867002" y="1825625"/>
            <a:ext cx="340066" cy="1816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948AA-9F57-E1D7-DB09-86CA00F30953}"/>
              </a:ext>
            </a:extLst>
          </p:cNvPr>
          <p:cNvSpPr txBox="1"/>
          <p:nvPr/>
        </p:nvSpPr>
        <p:spPr>
          <a:xfrm>
            <a:off x="10612074" y="2311595"/>
            <a:ext cx="118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prepare hardware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D200BB3-B542-17A6-E230-84E595228C36}"/>
              </a:ext>
            </a:extLst>
          </p:cNvPr>
          <p:cNvSpPr/>
          <p:nvPr/>
        </p:nvSpPr>
        <p:spPr>
          <a:xfrm>
            <a:off x="10867002" y="3766521"/>
            <a:ext cx="340066" cy="1816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0CC59-0DF2-E639-CB09-EF17EDC4E71B}"/>
              </a:ext>
            </a:extLst>
          </p:cNvPr>
          <p:cNvSpPr txBox="1"/>
          <p:nvPr/>
        </p:nvSpPr>
        <p:spPr>
          <a:xfrm>
            <a:off x="10612074" y="4557291"/>
            <a:ext cx="118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prepare service</a:t>
            </a:r>
          </a:p>
        </p:txBody>
      </p:sp>
    </p:spTree>
    <p:extLst>
      <p:ext uri="{BB962C8B-B14F-4D97-AF65-F5344CB8AC3E}">
        <p14:creationId xmlns:p14="http://schemas.microsoft.com/office/powerpoint/2010/main" val="86863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666079-4CF5-44A6-8E9C-22AE6B0D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Android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D202D-12B7-42B3-893E-2E6AB442C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07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92727-3D55-BC8D-56DF-BD9CDBC3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0" y="1686237"/>
            <a:ext cx="11771339" cy="3821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86726-BAF7-B776-D98B-1F17FC47799D}"/>
              </a:ext>
            </a:extLst>
          </p:cNvPr>
          <p:cNvSpPr txBox="1"/>
          <p:nvPr/>
        </p:nvSpPr>
        <p:spPr>
          <a:xfrm>
            <a:off x="1055281" y="1002379"/>
            <a:ext cx="951348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Each stage of the Android boot process involves completing specific tasks, preparing for the next stage, and then handing over control to the subsequent stage.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3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715B9B-7239-42B1-8017-A362CB67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/>
              <a:t>Android Booting Process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09788C-24F7-4964-86DD-634A2D2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sz="1800" dirty="0"/>
              <a:t>Boot ROM (Read-only Memory)</a:t>
            </a:r>
          </a:p>
          <a:p>
            <a:r>
              <a:rPr lang="en-US" sz="1800" dirty="0"/>
              <a:t>The bootloader</a:t>
            </a:r>
          </a:p>
          <a:p>
            <a:r>
              <a:rPr lang="en-US" sz="1800" dirty="0"/>
              <a:t>The Linux kernel</a:t>
            </a:r>
          </a:p>
          <a:p>
            <a:r>
              <a:rPr lang="en-US" sz="1800" dirty="0"/>
              <a:t>The </a:t>
            </a:r>
            <a:r>
              <a:rPr lang="en-US" sz="1800" dirty="0" err="1"/>
              <a:t>init</a:t>
            </a:r>
            <a:r>
              <a:rPr lang="en-US" sz="1800" dirty="0"/>
              <a:t> process</a:t>
            </a:r>
          </a:p>
          <a:p>
            <a:r>
              <a:rPr lang="en-GB" sz="1800" dirty="0"/>
              <a:t>Zygote and Dalvik</a:t>
            </a:r>
          </a:p>
          <a:p>
            <a:r>
              <a:rPr lang="en-GB" sz="1800" dirty="0"/>
              <a:t>The </a:t>
            </a:r>
            <a:r>
              <a:rPr lang="en-US" sz="1800" dirty="0"/>
              <a:t>System server</a:t>
            </a:r>
          </a:p>
          <a:p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88FD205-89C1-4EB1-B374-0619857D2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r="-3" b="-3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9D5910-2449-E491-6704-DC566918CFFA}"/>
              </a:ext>
            </a:extLst>
          </p:cNvPr>
          <p:cNvSpPr txBox="1"/>
          <p:nvPr/>
        </p:nvSpPr>
        <p:spPr>
          <a:xfrm>
            <a:off x="414215" y="5028641"/>
            <a:ext cx="35247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Android ROM is a specific version of the Android operating system that runs on a phone</a:t>
            </a:r>
          </a:p>
        </p:txBody>
      </p:sp>
    </p:spTree>
    <p:extLst>
      <p:ext uri="{BB962C8B-B14F-4D97-AF65-F5344CB8AC3E}">
        <p14:creationId xmlns:p14="http://schemas.microsoft.com/office/powerpoint/2010/main" val="1212472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2D123-496D-42EB-9A6B-91D499E60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68" r="7379"/>
          <a:stretch/>
        </p:blipFill>
        <p:spPr>
          <a:xfrm>
            <a:off x="6311744" y="962526"/>
            <a:ext cx="5451703" cy="4766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E1C5B-C062-438C-A521-260C194F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Boot</a:t>
            </a:r>
            <a:r>
              <a:rPr lang="en-GB" dirty="0"/>
              <a:t> </a:t>
            </a:r>
            <a:r>
              <a:rPr lang="en-US" dirty="0"/>
              <a:t>ROM (Read-only Memory)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A7380-951B-4617-9F33-2B2F7010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257800" cy="4468495"/>
          </a:xfrm>
        </p:spPr>
        <p:txBody>
          <a:bodyPr>
            <a:normAutofit/>
          </a:bodyPr>
          <a:lstStyle/>
          <a:p>
            <a:r>
              <a:rPr lang="en-GB" dirty="0"/>
              <a:t>Power On and Boot ROM code starts executing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: ROM Code </a:t>
            </a:r>
            <a:r>
              <a:rPr lang="en-US" dirty="0">
                <a:solidFill>
                  <a:srgbClr val="C00000"/>
                </a:solidFill>
              </a:rPr>
              <a:t>detects</a:t>
            </a:r>
            <a:r>
              <a:rPr lang="en-US" dirty="0"/>
              <a:t> the boot media </a:t>
            </a:r>
            <a:r>
              <a:rPr lang="en-GB" dirty="0"/>
              <a:t>to determine where to find the boot loader.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: ROM Code </a:t>
            </a:r>
            <a:r>
              <a:rPr lang="en-GB" dirty="0">
                <a:solidFill>
                  <a:srgbClr val="C00000"/>
                </a:solidFill>
              </a:rPr>
              <a:t>loads</a:t>
            </a:r>
            <a:r>
              <a:rPr lang="en-GB" sz="2500" dirty="0"/>
              <a:t> the </a:t>
            </a:r>
            <a:r>
              <a:rPr lang="en-US" sz="2500" dirty="0"/>
              <a:t>first stage </a:t>
            </a:r>
            <a:r>
              <a:rPr lang="en-GB" sz="2500" dirty="0"/>
              <a:t>Bootloader into RAM,  and the Bootloader starts executing in RAM.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9F73A2-93C3-403C-8E8C-CEF211EFF63B}"/>
              </a:ext>
            </a:extLst>
          </p:cNvPr>
          <p:cNvCxnSpPr/>
          <p:nvPr/>
        </p:nvCxnSpPr>
        <p:spPr>
          <a:xfrm>
            <a:off x="5500914" y="2873829"/>
            <a:ext cx="907143" cy="28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71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1C5B-C062-438C-A521-260C194F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Bootloader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A7380-951B-4617-9F33-2B2F70105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54486" cy="446849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special program to set up initial memories and load the kernel to RAM. </a:t>
            </a:r>
            <a:endParaRPr lang="en-US" dirty="0"/>
          </a:p>
          <a:p>
            <a:pPr lvl="1"/>
            <a:r>
              <a:rPr lang="en-GB" dirty="0"/>
              <a:t>Kernel and </a:t>
            </a:r>
            <a:r>
              <a:rPr lang="en-GB" dirty="0" err="1"/>
              <a:t>Ramdisk</a:t>
            </a:r>
            <a:r>
              <a:rPr lang="en-GB" dirty="0"/>
              <a:t> (a temporary filesystem to assist in loading the real root filesystem) are flashed to </a:t>
            </a:r>
            <a:r>
              <a:rPr lang="en-GB" i="1" dirty="0">
                <a:solidFill>
                  <a:srgbClr val="FF0000"/>
                </a:solidFill>
              </a:rPr>
              <a:t>/root </a:t>
            </a:r>
            <a:r>
              <a:rPr lang="en-GB" dirty="0"/>
              <a:t>partition</a:t>
            </a:r>
            <a:endParaRPr lang="en-US" dirty="0"/>
          </a:p>
          <a:p>
            <a:pPr lvl="1"/>
            <a:r>
              <a:rPr lang="en-GB" dirty="0">
                <a:highlight>
                  <a:srgbClr val="FFFF00"/>
                </a:highlight>
              </a:rPr>
              <a:t>locked</a:t>
            </a:r>
            <a:r>
              <a:rPr lang="en-GB" dirty="0"/>
              <a:t> by manufacturers</a:t>
            </a:r>
          </a:p>
          <a:p>
            <a:r>
              <a:rPr lang="en-GB" dirty="0"/>
              <a:t>Must unlock bootloader to root Android devices</a:t>
            </a:r>
          </a:p>
          <a:p>
            <a:pPr lvl="1"/>
            <a:r>
              <a:rPr lang="en-GB" dirty="0"/>
              <a:t>get system permission to acquire data for forensic investigations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38FFF3B-9F32-4459-BBBB-016ACA3C1C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05038-CDE9-469E-A558-0F12E19A9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2" r="7791"/>
          <a:stretch/>
        </p:blipFill>
        <p:spPr>
          <a:xfrm>
            <a:off x="7086142" y="1825624"/>
            <a:ext cx="463414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58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BA6565-A1B4-49B3-BE2B-068F91720F96}"/>
              </a:ext>
            </a:extLst>
          </p:cNvPr>
          <p:cNvSpPr txBox="1"/>
          <p:nvPr/>
        </p:nvSpPr>
        <p:spPr>
          <a:xfrm>
            <a:off x="673363" y="797510"/>
            <a:ext cx="596114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A. </a:t>
            </a:r>
            <a:r>
              <a:rPr lang="en-GB" sz="2000" dirty="0"/>
              <a:t>The first boot loader stage will detect and set up external RAM (Initialize minimal hardware, e.g., CPU, clocks).</a:t>
            </a:r>
          </a:p>
          <a:p>
            <a:r>
              <a:rPr lang="en-GB" sz="2000" dirty="0">
                <a:solidFill>
                  <a:srgbClr val="C00000"/>
                </a:solidFill>
              </a:rPr>
              <a:t>B</a:t>
            </a:r>
            <a:r>
              <a:rPr lang="en-GB" sz="2000" dirty="0"/>
              <a:t>. Once external RAM is available and the system is ready to run something more significant, the first stage will load the main bootloader and place it in external RAM.</a:t>
            </a:r>
          </a:p>
          <a:p>
            <a:r>
              <a:rPr lang="en-GB" sz="2000" dirty="0">
                <a:solidFill>
                  <a:srgbClr val="C00000"/>
                </a:solidFill>
              </a:rPr>
              <a:t>C</a:t>
            </a:r>
            <a:r>
              <a:rPr lang="en-GB" sz="2000" dirty="0"/>
              <a:t>. The second stage of the bootloader is the first major program that will run.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This may contain code to set up file systems, additional memory, network support, and other things.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On a mobile phone, it may also be responsible for loading code for the modem CPU and setting up low-level memory protections and security options.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4BDF7-B0FB-4D70-93B4-F0035CD58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2" r="7791"/>
          <a:stretch/>
        </p:blipFill>
        <p:spPr>
          <a:xfrm>
            <a:off x="6634509" y="1480721"/>
            <a:ext cx="463414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BA6565-A1B4-49B3-BE2B-068F91720F96}"/>
              </a:ext>
            </a:extLst>
          </p:cNvPr>
          <p:cNvSpPr txBox="1"/>
          <p:nvPr/>
        </p:nvSpPr>
        <p:spPr>
          <a:xfrm>
            <a:off x="602341" y="1166842"/>
            <a:ext cx="605245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D</a:t>
            </a:r>
            <a:r>
              <a:rPr lang="en-GB" sz="2400" dirty="0"/>
              <a:t>. Once the bootloader is done with any special tasks it will look for a Linux kernel to boot.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It will load this from the boot media (or some other source depending on system configuration) and place it in the RAM.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It will also place some boot parameters in memory for the kernel to read when it starts up.</a:t>
            </a:r>
          </a:p>
          <a:p>
            <a:r>
              <a:rPr lang="en-GB" sz="2400" dirty="0">
                <a:solidFill>
                  <a:srgbClr val="C00000"/>
                </a:solidFill>
              </a:rPr>
              <a:t>E</a:t>
            </a:r>
            <a:r>
              <a:rPr lang="en-GB" sz="2400" dirty="0"/>
              <a:t>. Once the boot loader is done it will perform a jump to the Linux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usually some decompression routine, and the kernel assumes system responsibility.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B87E2-0501-4C57-A1C7-366AF9D85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2" r="7791"/>
          <a:stretch/>
        </p:blipFill>
        <p:spPr>
          <a:xfrm>
            <a:off x="6634509" y="1480721"/>
            <a:ext cx="463414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13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950-2F37-4EAE-849B-34486101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The Linux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CB7-DD4E-4793-B040-EBB15CD7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9914" cy="362267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Set up everything that is needed for the system to run. </a:t>
            </a:r>
          </a:p>
          <a:p>
            <a:pPr lvl="1"/>
            <a:r>
              <a:rPr lang="en-GB" dirty="0"/>
              <a:t>Initialize interrupt controllers</a:t>
            </a:r>
          </a:p>
          <a:p>
            <a:pPr lvl="1"/>
            <a:r>
              <a:rPr lang="en-GB" dirty="0"/>
              <a:t>Set up memory protections, caches and scheduling.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/>
              <a:t>. Once the memory management units and caches have been initialized, the system will be able to use virtual memory and launch user space processes.</a:t>
            </a:r>
          </a:p>
          <a:p>
            <a:r>
              <a:rPr lang="en-GB" dirty="0">
                <a:solidFill>
                  <a:srgbClr val="C00000"/>
                </a:solidFill>
              </a:rPr>
              <a:t>B</a:t>
            </a:r>
            <a:r>
              <a:rPr lang="en-GB" dirty="0"/>
              <a:t>. The kernel will look in the root file system for the </a:t>
            </a:r>
            <a:r>
              <a:rPr lang="en-GB" i="1" dirty="0" err="1">
                <a:solidFill>
                  <a:srgbClr val="C00000"/>
                </a:solidFill>
              </a:rPr>
              <a:t>init</a:t>
            </a:r>
            <a:r>
              <a:rPr lang="en-GB" dirty="0"/>
              <a:t> process (found under </a:t>
            </a:r>
            <a:r>
              <a:rPr lang="en-GB" i="1" dirty="0">
                <a:solidFill>
                  <a:srgbClr val="C00000"/>
                </a:solidFill>
              </a:rPr>
              <a:t>system/core/initial</a:t>
            </a:r>
            <a:r>
              <a:rPr lang="en-GB" dirty="0"/>
              <a:t> the Android open-source tree) and launch it as the initial user space process.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68BCC-53BF-4F4F-8887-85C9D55AA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5" r="7092"/>
          <a:stretch/>
        </p:blipFill>
        <p:spPr>
          <a:xfrm>
            <a:off x="7177314" y="1409699"/>
            <a:ext cx="4703132" cy="42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2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950-2F37-4EAE-849B-34486101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The </a:t>
            </a:r>
            <a:r>
              <a:rPr lang="en-US" err="1"/>
              <a:t>init</a:t>
            </a:r>
            <a:r>
              <a:rPr lang="en-US"/>
              <a:t>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CB7-DD4E-4793-B040-EBB15CD7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1114" cy="4444546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The "grandmother" of all system processes. </a:t>
            </a:r>
          </a:p>
          <a:p>
            <a:r>
              <a:rPr lang="en-GB" sz="2400" dirty="0"/>
              <a:t>Every other process in the system will be launched from this process or one of its descendants.</a:t>
            </a:r>
          </a:p>
          <a:p>
            <a:r>
              <a:rPr lang="en-GB" sz="2400" dirty="0"/>
              <a:t>A. The </a:t>
            </a:r>
            <a:r>
              <a:rPr lang="en-GB" sz="2400" dirty="0" err="1"/>
              <a:t>init</a:t>
            </a:r>
            <a:r>
              <a:rPr lang="en-GB" sz="2400" dirty="0"/>
              <a:t> process in Android will look for a file called </a:t>
            </a:r>
            <a:r>
              <a:rPr lang="en-GB" sz="2000" i="1" dirty="0" err="1">
                <a:solidFill>
                  <a:srgbClr val="C00000"/>
                </a:solidFill>
              </a:rPr>
              <a:t>init.rc</a:t>
            </a:r>
            <a:r>
              <a:rPr lang="en-GB" sz="2400" dirty="0"/>
              <a:t>. or </a:t>
            </a:r>
            <a:r>
              <a:rPr lang="en-GB" sz="2000" i="1" dirty="0" err="1">
                <a:solidFill>
                  <a:srgbClr val="C00000"/>
                </a:solidFill>
              </a:rPr>
              <a:t>init</a:t>
            </a:r>
            <a:r>
              <a:rPr lang="en-GB" sz="2000" i="1" dirty="0">
                <a:solidFill>
                  <a:srgbClr val="C00000"/>
                </a:solidFill>
              </a:rPr>
              <a:t>&lt;machine name&gt;.</a:t>
            </a:r>
            <a:r>
              <a:rPr lang="en-GB" sz="2000" i="1" dirty="0" err="1">
                <a:solidFill>
                  <a:srgbClr val="C00000"/>
                </a:solidFill>
              </a:rPr>
              <a:t>rc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GB" sz="2000" dirty="0"/>
              <a:t>This is a script that describes the system services, file system and other parameters that need to be set up.</a:t>
            </a:r>
          </a:p>
          <a:p>
            <a:pPr lvl="1"/>
            <a:r>
              <a:rPr lang="en-GB" sz="2000" dirty="0"/>
              <a:t>The script is placed in </a:t>
            </a:r>
            <a:r>
              <a:rPr lang="en-GB" sz="2000" i="1" dirty="0">
                <a:solidFill>
                  <a:srgbClr val="C00000"/>
                </a:solidFill>
              </a:rPr>
              <a:t>system/core/</a:t>
            </a:r>
            <a:r>
              <a:rPr lang="en-GB" sz="2000" i="1" dirty="0" err="1">
                <a:solidFill>
                  <a:srgbClr val="C00000"/>
                </a:solidFill>
              </a:rPr>
              <a:t>rootdir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in the Android open-source project.</a:t>
            </a:r>
          </a:p>
          <a:p>
            <a:r>
              <a:rPr lang="en-GB" sz="2400" dirty="0"/>
              <a:t>B. The </a:t>
            </a:r>
            <a:r>
              <a:rPr lang="en-GB" sz="2400" dirty="0" err="1"/>
              <a:t>init</a:t>
            </a:r>
            <a:r>
              <a:rPr lang="en-GB" sz="2400" dirty="0"/>
              <a:t> process will parse the </a:t>
            </a:r>
            <a:r>
              <a:rPr lang="en-GB" sz="2400" dirty="0" err="1"/>
              <a:t>init</a:t>
            </a:r>
            <a:r>
              <a:rPr lang="en-GB" sz="2400" dirty="0"/>
              <a:t> script and launch the system service processes.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022F6-8235-429C-BEB9-6A6775AD4ACF}"/>
              </a:ext>
            </a:extLst>
          </p:cNvPr>
          <p:cNvSpPr txBox="1"/>
          <p:nvPr/>
        </p:nvSpPr>
        <p:spPr>
          <a:xfrm>
            <a:off x="5634446" y="118608"/>
            <a:ext cx="61722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</a:t>
            </a:r>
            <a:r>
              <a:rPr lang="en-US" err="1">
                <a:solidFill>
                  <a:srgbClr val="FF0000"/>
                </a:solidFill>
              </a:rPr>
              <a:t>rc</a:t>
            </a:r>
            <a:r>
              <a:rPr lang="en-US"/>
              <a:t>. </a:t>
            </a:r>
            <a:r>
              <a:rPr lang="en-GB" b="0" i="0">
                <a:solidFill>
                  <a:srgbClr val="535A60"/>
                </a:solidFill>
                <a:effectLst/>
                <a:latin typeface="Arial" panose="020B0604020202020204" pitchFamily="34" charset="0"/>
              </a:rPr>
              <a:t>Early </a:t>
            </a:r>
            <a:r>
              <a:rPr lang="en-GB"/>
              <a:t>Unix used </a:t>
            </a:r>
            <a:r>
              <a:rPr lang="en-US"/>
              <a:t>run commands(</a:t>
            </a:r>
            <a:r>
              <a:rPr lang="en-GB" err="1"/>
              <a:t>rc</a:t>
            </a:r>
            <a:r>
              <a:rPr lang="en-GB"/>
              <a:t>) for the name of the operating system's boot script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48CF1-54B4-49BD-B42A-6CED055FE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1" r="7222"/>
          <a:stretch/>
        </p:blipFill>
        <p:spPr>
          <a:xfrm>
            <a:off x="6930572" y="1748745"/>
            <a:ext cx="460828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18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2B16-19A7-4A28-8F72-2EE3FDC2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Zygote and Dalvik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F3C0-45D7-400B-B1B3-9C3534E78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/>
          <a:lstStyle/>
          <a:p>
            <a:r>
              <a:rPr lang="en-GB" dirty="0"/>
              <a:t>A process of Android Runtime</a:t>
            </a:r>
          </a:p>
          <a:p>
            <a:r>
              <a:rPr lang="en-GB" dirty="0"/>
              <a:t>The Zygote is launched by the </a:t>
            </a:r>
            <a:r>
              <a:rPr lang="en-GB" i="1" dirty="0" err="1">
                <a:solidFill>
                  <a:srgbClr val="C00000"/>
                </a:solidFill>
              </a:rPr>
              <a:t>init</a:t>
            </a:r>
            <a:r>
              <a:rPr lang="en-GB" dirty="0"/>
              <a:t> process and will basically just start executing and initializing the Dalvik VM.</a:t>
            </a:r>
          </a:p>
          <a:p>
            <a:r>
              <a:rPr lang="en-GB" dirty="0"/>
              <a:t>Zygote </a:t>
            </a:r>
            <a:r>
              <a:rPr lang="en-GB"/>
              <a:t>enables library </a:t>
            </a:r>
            <a:r>
              <a:rPr lang="en-GB" dirty="0"/>
              <a:t>sharing across the Dalvik VM, achieving a lower memory footprint and minimal startup time.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079BD-356F-486C-9503-8969EDBB3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5" r="6278"/>
          <a:stretch/>
        </p:blipFill>
        <p:spPr>
          <a:xfrm>
            <a:off x="6379030" y="1317381"/>
            <a:ext cx="5645113" cy="48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6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950-2F37-4EAE-849B-34486101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The system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CB7-DD4E-4793-B040-EBB15CD7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9349" cy="4351338"/>
          </a:xfrm>
        </p:spPr>
        <p:txBody>
          <a:bodyPr>
            <a:normAutofit fontScale="77500" lnSpcReduction="20000"/>
          </a:bodyPr>
          <a:lstStyle/>
          <a:p>
            <a:r>
              <a:rPr lang="en-GB"/>
              <a:t>The system server is the first java component to run in the system. </a:t>
            </a:r>
          </a:p>
          <a:p>
            <a:r>
              <a:rPr lang="en-US">
                <a:solidFill>
                  <a:srgbClr val="FF0000"/>
                </a:solidFill>
              </a:rPr>
              <a:t>Core services</a:t>
            </a:r>
            <a:r>
              <a:rPr lang="en-US"/>
              <a:t>:  </a:t>
            </a:r>
            <a:r>
              <a:rPr lang="en-GB"/>
              <a:t>Creating the Activity Manager, Starting telephony registry, context manager, system contact providers Starting alarm manager, sensor service, window manager, Bluetooth service, mount service</a:t>
            </a:r>
          </a:p>
          <a:p>
            <a:r>
              <a:rPr lang="en-US">
                <a:solidFill>
                  <a:srgbClr val="FF0000"/>
                </a:solidFill>
              </a:rPr>
              <a:t>Other services: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en-US"/>
              <a:t>Starting hardware service, Starting </a:t>
            </a:r>
            <a:r>
              <a:rPr lang="en-US" err="1"/>
              <a:t>NetStat</a:t>
            </a:r>
            <a:r>
              <a:rPr lang="en-US"/>
              <a:t> service, connectivity service, Notification Manager,  Device Storage Monitor service, Location Manager, Search Service, Clipboard Service, </a:t>
            </a:r>
            <a:r>
              <a:rPr lang="en-US" err="1"/>
              <a:t>checkin</a:t>
            </a:r>
            <a:r>
              <a:rPr lang="en-US"/>
              <a:t> service, Wallpaper service, Audio Service, Headset Observer, </a:t>
            </a:r>
            <a:r>
              <a:rPr lang="en-US" err="1"/>
              <a:t>AdbSettings</a:t>
            </a:r>
            <a:r>
              <a:rPr lang="en-US"/>
              <a:t> Observer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2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F613C-D153-466A-93E0-3F654C578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7" r="7040"/>
          <a:stretch/>
        </p:blipFill>
        <p:spPr>
          <a:xfrm>
            <a:off x="6302965" y="1762270"/>
            <a:ext cx="527934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9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054E-E4BE-40F2-AB45-2A8AEFD4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Android?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C131-B507-4FCE-8AD3-5975E4336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Android is a mobile operating system</a:t>
            </a:r>
          </a:p>
          <a:p>
            <a:pPr lvl="1"/>
            <a:r>
              <a:rPr lang="en-GB" dirty="0"/>
              <a:t>based on a modified version of the Linux kernel</a:t>
            </a:r>
          </a:p>
          <a:p>
            <a:pPr lvl="1"/>
            <a:r>
              <a:rPr lang="en-GB" dirty="0"/>
              <a:t>was unveiled in November 2007</a:t>
            </a:r>
          </a:p>
          <a:p>
            <a:r>
              <a:rPr lang="en-GB" dirty="0"/>
              <a:t>Android is open-source software</a:t>
            </a:r>
          </a:p>
          <a:p>
            <a:pPr lvl="1"/>
            <a:r>
              <a:rPr lang="en-GB" dirty="0"/>
              <a:t>its source code is known as Android Open-Source Project (AOSP)</a:t>
            </a:r>
          </a:p>
          <a:p>
            <a:r>
              <a:rPr lang="en-GB" dirty="0"/>
              <a:t>Most Android devices ship with additional proprietary software pre-installed, including</a:t>
            </a:r>
          </a:p>
          <a:p>
            <a:pPr lvl="1"/>
            <a:r>
              <a:rPr lang="en-GB" dirty="0"/>
              <a:t>Google Mobile Services: Google Chrome, YouTube,</a:t>
            </a:r>
            <a:r>
              <a:rPr lang="en-US" dirty="0"/>
              <a:t> Google Maps</a:t>
            </a:r>
          </a:p>
          <a:p>
            <a:pPr lvl="1"/>
            <a:r>
              <a:rPr lang="en-US" dirty="0"/>
              <a:t>Google Play Service:  Backup, </a:t>
            </a:r>
            <a:r>
              <a:rPr lang="en-GB" dirty="0"/>
              <a:t>Contacts Sync, Account Manager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23670D-632E-486F-B4FA-2B4B3A300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0"/>
            <a:ext cx="2095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245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950-2F37-4EAE-849B-34486101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 Start your own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DCB7-DD4E-4793-B040-EBB15CD7E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Once the System Server is up and running and the system boot has completed </a:t>
            </a:r>
          </a:p>
          <a:p>
            <a:pPr lvl="1"/>
            <a:r>
              <a:rPr lang="en-GB"/>
              <a:t>there is a standard broadcast action called ACTION_BOOT_COMPLETED. </a:t>
            </a:r>
          </a:p>
          <a:p>
            <a:r>
              <a:rPr lang="en-GB"/>
              <a:t>To start your own service</a:t>
            </a:r>
          </a:p>
          <a:p>
            <a:pPr lvl="1"/>
            <a:r>
              <a:rPr lang="en-GB"/>
              <a:t>register an alarm or otherwise make your application perform some action after boot</a:t>
            </a:r>
          </a:p>
          <a:p>
            <a:pPr lvl="1"/>
            <a:r>
              <a:rPr lang="en-GB"/>
              <a:t>register to receive this broadcast intent.</a:t>
            </a:r>
          </a:p>
          <a:p>
            <a:pPr lvl="1"/>
            <a:endParaRPr lang="en-GB"/>
          </a:p>
          <a:p>
            <a:pPr lvl="2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324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118870-16C0-41E8-810A-C93B8B8D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Booting process with focus on Zygote</a:t>
            </a:r>
            <a:br>
              <a:rPr lang="en-US" sz="1400" b="1" i="0">
                <a:solidFill>
                  <a:srgbClr val="292929"/>
                </a:solidFill>
                <a:effectLst/>
                <a:latin typeface="sohne"/>
              </a:rPr>
            </a:b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56B453FA-7A6C-426E-B8F3-DC2908EF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161" y="643466"/>
            <a:ext cx="6257010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91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6E65C-7ED2-4C16-B78C-618F018A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partition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1A9C1-3F89-4DC7-9F31-3BBAFAF9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mapping booting process to file partitions</a:t>
            </a:r>
          </a:p>
        </p:txBody>
      </p:sp>
    </p:spTree>
    <p:extLst>
      <p:ext uri="{BB962C8B-B14F-4D97-AF65-F5344CB8AC3E}">
        <p14:creationId xmlns:p14="http://schemas.microsoft.com/office/powerpoint/2010/main" val="4164042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F4D0A-1719-42EF-91F0-77067FF1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partition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B1FB8-0908-4171-A519-16EF28AF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Android partitions are logical storage units made inside the device's persistent storage</a:t>
            </a:r>
          </a:p>
          <a:p>
            <a:pPr lvl="1"/>
            <a:r>
              <a:rPr lang="en-GB" dirty="0"/>
              <a:t>logically divide the available space into sections that can be accessed independently of each other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-apple-system"/>
              </a:rPr>
              <a:t>e</a:t>
            </a:r>
            <a:r>
              <a:rPr lang="en-GB" b="0" i="0" dirty="0">
                <a:solidFill>
                  <a:srgbClr val="000000"/>
                </a:solidFill>
                <a:effectLst/>
                <a:latin typeface="-apple-system"/>
              </a:rPr>
              <a:t>ach partition has a distinct role in the functionality of the device</a:t>
            </a:r>
            <a:endParaRPr lang="en-GB" dirty="0"/>
          </a:p>
          <a:p>
            <a:r>
              <a:rPr lang="en-GB" dirty="0"/>
              <a:t>The Relationship between partitions and folders</a:t>
            </a:r>
          </a:p>
          <a:p>
            <a:pPr lvl="1"/>
            <a:r>
              <a:rPr lang="en-GB" dirty="0"/>
              <a:t>partitions are "mounted" to specific folders. This process makes the contents of a separate storage area appear as if they are just another directory in the system</a:t>
            </a:r>
          </a:p>
          <a:p>
            <a:r>
              <a:rPr lang="en-GB" dirty="0"/>
              <a:t>Partitioning is a fundamental design choice in Android that provides security, stability, and efficiency that standard folders simply cannot offer.</a:t>
            </a:r>
          </a:p>
          <a:p>
            <a:pPr lvl="1"/>
            <a:r>
              <a:rPr lang="en-GB" dirty="0"/>
              <a:t>Malware attack: Can delete or overwrite the Kernel/OS? Folder (yes), Partition (no)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F6F395-B220-2281-89EA-0E494747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84" y="769619"/>
            <a:ext cx="5723255" cy="57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48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DB46D-F38F-2BBD-70E4-C3F8FF0C5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94811"/>
              </p:ext>
            </p:extLst>
          </p:nvPr>
        </p:nvGraphicFramePr>
        <p:xfrm>
          <a:off x="599291" y="1648278"/>
          <a:ext cx="10452091" cy="38357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93790">
                  <a:extLst>
                    <a:ext uri="{9D8B030D-6E8A-4147-A177-3AD203B41FA5}">
                      <a16:colId xmlns:a16="http://schemas.microsoft.com/office/drawing/2014/main" val="3561743058"/>
                    </a:ext>
                  </a:extLst>
                </a:gridCol>
                <a:gridCol w="7700962">
                  <a:extLst>
                    <a:ext uri="{9D8B030D-6E8A-4147-A177-3AD203B41FA5}">
                      <a16:colId xmlns:a16="http://schemas.microsoft.com/office/drawing/2014/main" val="520679651"/>
                    </a:ext>
                  </a:extLst>
                </a:gridCol>
                <a:gridCol w="1557339">
                  <a:extLst>
                    <a:ext uri="{9D8B030D-6E8A-4147-A177-3AD203B41FA5}">
                      <a16:colId xmlns:a16="http://schemas.microsoft.com/office/drawing/2014/main" val="2280759884"/>
                    </a:ext>
                  </a:extLst>
                </a:gridCol>
              </a:tblGrid>
              <a:tr h="2149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Partition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Description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Forensic Value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91687624"/>
                  </a:ext>
                </a:extLst>
              </a:tr>
              <a:tr h="249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/data</a:t>
                      </a:r>
                      <a:endParaRPr lang="en-US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err="1"/>
                        <a:t>Userdata</a:t>
                      </a:r>
                      <a:r>
                        <a:rPr lang="en-GB" sz="1800" b="1" dirty="0"/>
                        <a:t>.</a:t>
                      </a:r>
                      <a:r>
                        <a:rPr lang="en-GB" sz="1800" dirty="0"/>
                        <a:t> The primary target. Including </a:t>
                      </a:r>
                      <a:r>
                        <a:rPr lang="en-US" sz="1800" dirty="0">
                          <a:solidFill>
                            <a:srgbClr val="7030A0"/>
                          </a:solidFill>
                        </a:rPr>
                        <a:t>/data/data/, /data/user/, /data/media/</a:t>
                      </a:r>
                    </a:p>
                    <a:p>
                      <a:pPr>
                        <a:buNone/>
                      </a:pPr>
                      <a:r>
                        <a:rPr lang="en-GB" sz="1800" dirty="0"/>
                        <a:t>Contains app databases (SQLite), media, and PII.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Critical</a:t>
                      </a:r>
                      <a:endParaRPr lang="en-US" sz="180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59992196"/>
                  </a:ext>
                </a:extLst>
              </a:tr>
              <a:tr h="2149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/system</a:t>
                      </a:r>
                      <a:endParaRPr lang="en-US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The OS itself (GUI, core apps). Usually read-only to the user.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Low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296657177"/>
                  </a:ext>
                </a:extLst>
              </a:tr>
              <a:tr h="249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/boot</a:t>
                      </a:r>
                      <a:endParaRPr lang="en-US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Contains the Kernel and </a:t>
                      </a:r>
                      <a:r>
                        <a:rPr lang="en-GB" sz="1800" dirty="0" err="1"/>
                        <a:t>Ramdisk</a:t>
                      </a:r>
                      <a:r>
                        <a:rPr lang="en-GB" sz="1800" dirty="0"/>
                        <a:t> (config files). Crucial for understanding device integrity.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Medium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82185414"/>
                  </a:ext>
                </a:extLst>
              </a:tr>
              <a:tr h="2149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/recovery</a:t>
                      </a:r>
                      <a:endParaRPr lang="en-US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An alternate boot image used for updates or factory resets.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Medium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754474772"/>
                  </a:ext>
                </a:extLst>
              </a:tr>
              <a:tr h="2149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/cache</a:t>
                      </a:r>
                      <a:endParaRPr lang="en-US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Stores frequently accessed data and OTA update logs.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Low/Medium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83028159"/>
                  </a:ext>
                </a:extLst>
              </a:tr>
              <a:tr h="249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/vendor</a:t>
                      </a:r>
                      <a:endParaRPr lang="en-US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Proprietary files from the manufacturer (e.g., Samsung or Qualcomm drivers).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Low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151639516"/>
                  </a:ext>
                </a:extLst>
              </a:tr>
              <a:tr h="249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/misc</a:t>
                      </a:r>
                      <a:endParaRPr lang="en-US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Stores hardware settings (CID, region) and USB/carrier-specific flags.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Low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475326546"/>
                  </a:ext>
                </a:extLst>
              </a:tr>
              <a:tr h="391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/metadata</a:t>
                      </a:r>
                      <a:endParaRPr lang="en-US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Used for File-Based Encryption (FBE) to store encryption keys.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High</a:t>
                      </a:r>
                      <a:r>
                        <a:rPr lang="en-US" sz="1800" dirty="0"/>
                        <a:t> (for decryption)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1436858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7C9742-EECD-0029-E594-EF5A4AA13CA8}"/>
              </a:ext>
            </a:extLst>
          </p:cNvPr>
          <p:cNvSpPr txBox="1"/>
          <p:nvPr/>
        </p:nvSpPr>
        <p:spPr>
          <a:xfrm>
            <a:off x="4252317" y="767190"/>
            <a:ext cx="245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Android Partition List</a:t>
            </a:r>
          </a:p>
        </p:txBody>
      </p:sp>
    </p:spTree>
    <p:extLst>
      <p:ext uri="{BB962C8B-B14F-4D97-AF65-F5344CB8AC3E}">
        <p14:creationId xmlns:p14="http://schemas.microsoft.com/office/powerpoint/2010/main" val="3541222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4A7C75-5877-E8EA-6C5D-E0F645346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24218"/>
              </p:ext>
            </p:extLst>
          </p:nvPr>
        </p:nvGraphicFramePr>
        <p:xfrm>
          <a:off x="838200" y="2079897"/>
          <a:ext cx="10515600" cy="2926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05038">
                  <a:extLst>
                    <a:ext uri="{9D8B030D-6E8A-4147-A177-3AD203B41FA5}">
                      <a16:colId xmlns:a16="http://schemas.microsoft.com/office/drawing/2014/main" val="2799596854"/>
                    </a:ext>
                  </a:extLst>
                </a:gridCol>
                <a:gridCol w="6693693">
                  <a:extLst>
                    <a:ext uri="{9D8B030D-6E8A-4147-A177-3AD203B41FA5}">
                      <a16:colId xmlns:a16="http://schemas.microsoft.com/office/drawing/2014/main" val="1242219888"/>
                    </a:ext>
                  </a:extLst>
                </a:gridCol>
                <a:gridCol w="1616869">
                  <a:extLst>
                    <a:ext uri="{9D8B030D-6E8A-4147-A177-3AD203B41FA5}">
                      <a16:colId xmlns:a16="http://schemas.microsoft.com/office/drawing/2014/main" val="3123871069"/>
                    </a:ext>
                  </a:extLst>
                </a:gridCol>
              </a:tblGrid>
              <a:tr h="14883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Volume / Path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Description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Forensic Value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486569140"/>
                  </a:ext>
                </a:extLst>
              </a:tr>
              <a:tr h="25187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System (</a:t>
                      </a:r>
                      <a:r>
                        <a:rPr lang="en-US" b="1">
                          <a:solidFill>
                            <a:srgbClr val="444746"/>
                          </a:solidFill>
                          <a:effectLst/>
                        </a:rPr>
                        <a:t>/</a:t>
                      </a: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>
                          <a:solidFill>
                            <a:srgbClr val="1F1F1F"/>
                          </a:solidFill>
                          <a:effectLst/>
                        </a:rPr>
                        <a:t>Contains the core iOS binaries. This partition is cryptographically signed and read-only.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Low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087511307"/>
                  </a:ext>
                </a:extLst>
              </a:tr>
              <a:tr h="25187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Data (</a:t>
                      </a:r>
                      <a:r>
                        <a:rPr lang="en-US" b="1">
                          <a:solidFill>
                            <a:srgbClr val="444746"/>
                          </a:solidFill>
                          <a:effectLst/>
                        </a:rPr>
                        <a:t>/private/var</a:t>
                      </a: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b="1" dirty="0">
                          <a:solidFill>
                            <a:srgbClr val="1F1F1F"/>
                          </a:solidFill>
                          <a:effectLst/>
                        </a:rPr>
                        <a:t>The Data Partition.</a:t>
                      </a:r>
                      <a:r>
                        <a:rPr lang="en-GB" dirty="0">
                          <a:solidFill>
                            <a:srgbClr val="1F1F1F"/>
                          </a:solidFill>
                          <a:effectLst/>
                        </a:rPr>
                        <a:t> This is where all user content, messages, and third-party app data live. </a:t>
                      </a:r>
                      <a:endParaRPr lang="en-GB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Critical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621781791"/>
                  </a:ext>
                </a:extLst>
              </a:tr>
              <a:tr h="14883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Preboot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>
                          <a:solidFill>
                            <a:srgbClr val="1F1F1F"/>
                          </a:solidFill>
                          <a:effectLst/>
                        </a:rPr>
                        <a:t>Contains files needed to boot the OS (Apple Logo, login screen).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Low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127299256"/>
                  </a:ext>
                </a:extLst>
              </a:tr>
              <a:tr h="14883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Recovery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>
                          <a:solidFill>
                            <a:srgbClr val="1F1F1F"/>
                          </a:solidFill>
                          <a:effectLst/>
                        </a:rPr>
                        <a:t>The environment used for "Find My iPhone" wipes or system repairs.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</a:rPr>
                        <a:t>Low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96295439"/>
                  </a:ext>
                </a:extLst>
              </a:tr>
              <a:tr h="14883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VM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>
                          <a:solidFill>
                            <a:srgbClr val="1F1F1F"/>
                          </a:solidFill>
                          <a:effectLst/>
                        </a:rPr>
                        <a:t>Virtual Memory / Swap space. (Temporary data).</a:t>
                      </a:r>
                      <a:endParaRPr lang="en-GB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Low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360185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71EE292-2CE5-5479-F30F-C66438B666D9}"/>
              </a:ext>
            </a:extLst>
          </p:cNvPr>
          <p:cNvSpPr txBox="1"/>
          <p:nvPr/>
        </p:nvSpPr>
        <p:spPr>
          <a:xfrm>
            <a:off x="4673798" y="1533406"/>
            <a:ext cx="195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iOS Partition List</a:t>
            </a:r>
          </a:p>
        </p:txBody>
      </p:sp>
    </p:spTree>
    <p:extLst>
      <p:ext uri="{BB962C8B-B14F-4D97-AF65-F5344CB8AC3E}">
        <p14:creationId xmlns:p14="http://schemas.microsoft.com/office/powerpoint/2010/main" val="21939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A6231-6EE4-4B4C-AD8B-E8EF9D78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Acquisition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F56D8-D8A0-48BC-9F4A-DD781FC26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58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319F98-BCED-4034-A0D6-A82AAFFC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Mobile Forensics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D763E-E55D-48EF-9996-7328AB14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Preparation</a:t>
            </a:r>
          </a:p>
          <a:p>
            <a:r>
              <a:rPr lang="en-US"/>
              <a:t>Seizure</a:t>
            </a:r>
          </a:p>
          <a:p>
            <a:r>
              <a:rPr lang="en-US"/>
              <a:t>Acquisition</a:t>
            </a:r>
          </a:p>
          <a:p>
            <a:r>
              <a:rPr lang="en-US"/>
              <a:t>Analysis</a:t>
            </a:r>
          </a:p>
          <a:p>
            <a:r>
              <a:rPr lang="en-US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256375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2CA2-F40B-4348-AC02-C7D389F1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014BD-2588-463E-A18F-D7F6D955A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acquisition</a:t>
            </a:r>
          </a:p>
          <a:p>
            <a:pPr lvl="1"/>
            <a:r>
              <a:rPr lang="en-US" dirty="0"/>
              <a:t>bit-by-bit copy or disk imaging, tricky</a:t>
            </a:r>
          </a:p>
          <a:p>
            <a:r>
              <a:rPr lang="en-US" dirty="0"/>
              <a:t>Logical acquisition</a:t>
            </a:r>
          </a:p>
          <a:p>
            <a:pPr lvl="1"/>
            <a:r>
              <a:rPr lang="en-GB" dirty="0"/>
              <a:t>extracting the logical storage objects, such as files and directories </a:t>
            </a:r>
          </a:p>
          <a:p>
            <a:pPr lvl="1"/>
            <a:r>
              <a:rPr lang="en-GB" dirty="0"/>
              <a:t>data may be modified</a:t>
            </a:r>
          </a:p>
          <a:p>
            <a:r>
              <a:rPr lang="en-GB" dirty="0"/>
              <a:t>Evidence only (</a:t>
            </a:r>
            <a:r>
              <a:rPr lang="en-US" dirty="0"/>
              <a:t>Logical acquisition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message, call log, contacts, social apps, GPS, images, videos, and </a:t>
            </a:r>
          </a:p>
          <a:p>
            <a:pPr lvl="1"/>
            <a:r>
              <a:rPr lang="en-GB" dirty="0"/>
              <a:t>other common activities, browser history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08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7343-7272-A23E-582B-F96E4191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</a:t>
            </a:r>
            <a:r>
              <a:rPr lang="en-US" dirty="0"/>
              <a:t> controls AOSP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0C42A-BDA4-1300-081F-A638F369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controls and maintains AOSP</a:t>
            </a:r>
          </a:p>
          <a:p>
            <a:pPr lvl="1"/>
            <a:r>
              <a:rPr lang="en-US" dirty="0"/>
              <a:t>Core Development by Google</a:t>
            </a:r>
          </a:p>
          <a:p>
            <a:pPr lvl="1"/>
            <a:r>
              <a:rPr lang="en-US" dirty="0"/>
              <a:t>Open Source Contribution</a:t>
            </a:r>
          </a:p>
          <a:p>
            <a:pPr lvl="1"/>
            <a:r>
              <a:rPr lang="en-US" dirty="0"/>
              <a:t>Apache License 2.0</a:t>
            </a:r>
          </a:p>
          <a:p>
            <a:pPr lvl="1"/>
            <a:r>
              <a:rPr lang="en-GB" dirty="0"/>
              <a:t>Google manages the release schedule, documentation, and feature roadmap for AOSP</a:t>
            </a:r>
          </a:p>
          <a:p>
            <a:r>
              <a:rPr lang="en-GB" dirty="0"/>
              <a:t>Examples of AOSP-derived projects </a:t>
            </a:r>
          </a:p>
          <a:p>
            <a:pPr lvl="1"/>
            <a:r>
              <a:rPr lang="en-GB" dirty="0"/>
              <a:t>Amazon Fire OS, </a:t>
            </a:r>
          </a:p>
          <a:p>
            <a:pPr lvl="1"/>
            <a:r>
              <a:rPr lang="en-GB" dirty="0" err="1"/>
              <a:t>LineageOS</a:t>
            </a:r>
            <a:r>
              <a:rPr lang="en-GB" dirty="0"/>
              <a:t>: completely open-source and community-driven</a:t>
            </a:r>
          </a:p>
          <a:p>
            <a:pPr lvl="1"/>
            <a:r>
              <a:rPr lang="en-GB" dirty="0"/>
              <a:t>Huawei HarmonyOS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2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00368-7668-4ACF-A3A5-C84A448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Android (1-10)</a:t>
            </a:r>
          </a:p>
        </p:txBody>
      </p:sp>
      <p:pic>
        <p:nvPicPr>
          <p:cNvPr id="8194" name="Picture 2" descr="Versions of Android - android tutorial">
            <a:extLst>
              <a:ext uri="{FF2B5EF4-FFF2-40B4-BE49-F238E27FC236}">
                <a16:creationId xmlns:a16="http://schemas.microsoft.com/office/drawing/2014/main" id="{23412323-7C6D-461B-A58B-FE367B6A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8484801" cy="4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B16587-E4C8-96E6-85CC-C1E77CF5CC8E}"/>
              </a:ext>
            </a:extLst>
          </p:cNvPr>
          <p:cNvSpPr/>
          <p:nvPr/>
        </p:nvSpPr>
        <p:spPr>
          <a:xfrm>
            <a:off x="7772400" y="2552700"/>
            <a:ext cx="876300" cy="25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09B34-CD6C-0D90-B19E-9212DC39AE73}"/>
              </a:ext>
            </a:extLst>
          </p:cNvPr>
          <p:cNvSpPr txBox="1"/>
          <p:nvPr/>
        </p:nvSpPr>
        <p:spPr>
          <a:xfrm>
            <a:off x="9502140" y="227076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Code Name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A027DA-8063-4E40-98ED-F588F713769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648700" y="2455426"/>
            <a:ext cx="853440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A75FC5-0C25-6667-9A17-BAFA4FD7261F}"/>
              </a:ext>
            </a:extLst>
          </p:cNvPr>
          <p:cNvSpPr txBox="1"/>
          <p:nvPr/>
        </p:nvSpPr>
        <p:spPr>
          <a:xfrm>
            <a:off x="9516737" y="2850832"/>
            <a:ext cx="149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Version 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2B0CC-65D3-32B7-DDD4-11EED82629AE}"/>
              </a:ext>
            </a:extLst>
          </p:cNvPr>
          <p:cNvSpPr/>
          <p:nvPr/>
        </p:nvSpPr>
        <p:spPr>
          <a:xfrm>
            <a:off x="7764780" y="2750820"/>
            <a:ext cx="876300" cy="2590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37E0B2-56C0-5B18-1F02-079F7B6FD131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 flipV="1">
            <a:off x="8648700" y="2880360"/>
            <a:ext cx="868037" cy="1551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71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C906-1FCF-4742-B4C0-F6B1E954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Android (11)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EB112-30ED-466B-954B-AF01A9DC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688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Launched in September 2020</a:t>
            </a:r>
          </a:p>
          <a:p>
            <a:r>
              <a:rPr lang="en-GB" dirty="0"/>
              <a:t>The most significant changes revolve around privacy</a:t>
            </a:r>
          </a:p>
          <a:p>
            <a:r>
              <a:rPr lang="en-GB" dirty="0"/>
              <a:t>Pushes the background location permission even deeper into the system</a:t>
            </a:r>
          </a:p>
          <a:p>
            <a:pPr lvl="1"/>
            <a:r>
              <a:rPr lang="en-GB" dirty="0"/>
              <a:t>makes it more difficult for apps to request </a:t>
            </a:r>
          </a:p>
          <a:p>
            <a:r>
              <a:rPr lang="en-GB" dirty="0"/>
              <a:t>Removes an app's ability to see what other apps are installed on your phone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F118B-C42C-4E77-BA1C-F57199F20D52}"/>
              </a:ext>
            </a:extLst>
          </p:cNvPr>
          <p:cNvSpPr txBox="1"/>
          <p:nvPr/>
        </p:nvSpPr>
        <p:spPr>
          <a:xfrm>
            <a:off x="6183948" y="6069241"/>
            <a:ext cx="47167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https://www.sketchappsources.com/resources/source-image/android-permission-groups-prompts.jpg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A0FCB5-21D9-CFAF-7B58-235A3A70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40" y="1357473"/>
            <a:ext cx="5394960" cy="40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986E85-339D-79D6-BC54-F5F04ED64E20}"/>
              </a:ext>
            </a:extLst>
          </p:cNvPr>
          <p:cNvSpPr txBox="1"/>
          <p:nvPr/>
        </p:nvSpPr>
        <p:spPr>
          <a:xfrm>
            <a:off x="6201882" y="5447775"/>
            <a:ext cx="4040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Android permission prompts to ensure privacy</a:t>
            </a:r>
          </a:p>
        </p:txBody>
      </p:sp>
    </p:spTree>
    <p:extLst>
      <p:ext uri="{BB962C8B-B14F-4D97-AF65-F5344CB8AC3E}">
        <p14:creationId xmlns:p14="http://schemas.microsoft.com/office/powerpoint/2010/main" val="382100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BD48-E4ED-3310-C966-5C6C2460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Android (11-16)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12FCF-020A-2435-5B68-4D548D20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1" y="1363065"/>
            <a:ext cx="8321040" cy="655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44CEA1-C328-13D9-212B-EFC57E48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1" y="2018311"/>
            <a:ext cx="8321040" cy="4154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E0E5B-C950-13D7-301C-4068E055B64D}"/>
              </a:ext>
            </a:extLst>
          </p:cNvPr>
          <p:cNvSpPr txBox="1"/>
          <p:nvPr/>
        </p:nvSpPr>
        <p:spPr>
          <a:xfrm>
            <a:off x="2849880" y="6308209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https://en.wikipedia.org/wiki/Android_version_history</a:t>
            </a:r>
          </a:p>
        </p:txBody>
      </p:sp>
    </p:spTree>
    <p:extLst>
      <p:ext uri="{BB962C8B-B14F-4D97-AF65-F5344CB8AC3E}">
        <p14:creationId xmlns:p14="http://schemas.microsoft.com/office/powerpoint/2010/main" val="378421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0E1B917-58E8-4106-AB21-2A88EC17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Codename, Version,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86687-0A99-4400-B8B0-307B6E935246}"/>
              </a:ext>
            </a:extLst>
          </p:cNvPr>
          <p:cNvSpPr txBox="1"/>
          <p:nvPr/>
        </p:nvSpPr>
        <p:spPr>
          <a:xfrm>
            <a:off x="9455139" y="169971"/>
            <a:ext cx="2669407" cy="782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The Android NDK is a toolset that lets you implement parts of your app in native code, using languages such as C and C++.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B38A76F-355B-4530-A83A-97F79C951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83" y="952500"/>
            <a:ext cx="5351760" cy="482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D8B33A-6ED5-4ED0-B99D-3950D8426011}"/>
              </a:ext>
            </a:extLst>
          </p:cNvPr>
          <p:cNvSpPr txBox="1"/>
          <p:nvPr/>
        </p:nvSpPr>
        <p:spPr>
          <a:xfrm>
            <a:off x="4309460" y="1583174"/>
            <a:ext cx="80355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blueline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0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3764B-591F-4B02-8CD7-31552954A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GB" sz="3600">
                <a:solidFill>
                  <a:srgbClr val="FFFFFF"/>
                </a:solidFill>
              </a:rPr>
              <a:t>Source code tags and builds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A0CAC-D5DB-4508-A4AB-9879F618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26" y="50674"/>
            <a:ext cx="7261146" cy="6807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2097A-4B87-4A4E-B6E5-7745FD50457B}"/>
              </a:ext>
            </a:extLst>
          </p:cNvPr>
          <p:cNvSpPr txBox="1"/>
          <p:nvPr/>
        </p:nvSpPr>
        <p:spPr>
          <a:xfrm>
            <a:off x="800100" y="97971"/>
            <a:ext cx="300717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build ID </a:t>
            </a:r>
            <a:r>
              <a:rPr lang="en-GB" sz="1400" dirty="0"/>
              <a:t>provides information such as the platform release, code branch, and date the release was branched from or synced with the development branch.</a:t>
            </a:r>
            <a:endParaRPr lang="en-US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ACD962-88F0-4277-84F9-06B6C235233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303690" y="1052078"/>
            <a:ext cx="1912836" cy="129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022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3474</Words>
  <Application>Microsoft Office PowerPoint</Application>
  <PresentationFormat>Widescreen</PresentationFormat>
  <Paragraphs>411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-apple-system</vt:lpstr>
      <vt:lpstr>Google Sans</vt:lpstr>
      <vt:lpstr>Google Sans Text</vt:lpstr>
      <vt:lpstr>Proximanova Regular</vt:lpstr>
      <vt:lpstr>sohne</vt:lpstr>
      <vt:lpstr>Arial</vt:lpstr>
      <vt:lpstr>Calibri</vt:lpstr>
      <vt:lpstr>Calibri Light</vt:lpstr>
      <vt:lpstr>Open Sans</vt:lpstr>
      <vt:lpstr>Roboto</vt:lpstr>
      <vt:lpstr>Office Theme</vt:lpstr>
      <vt:lpstr>Investigating Pixel 3 </vt:lpstr>
      <vt:lpstr>Introduction to Android</vt:lpstr>
      <vt:lpstr>What is Android?</vt:lpstr>
      <vt:lpstr>Google controls AOSP</vt:lpstr>
      <vt:lpstr>History of Android (1-10)</vt:lpstr>
      <vt:lpstr>History of Android (11)</vt:lpstr>
      <vt:lpstr>History of Android (11-16)</vt:lpstr>
      <vt:lpstr>Codename, Version, API</vt:lpstr>
      <vt:lpstr>Source code tags and builds</vt:lpstr>
      <vt:lpstr>What is Stock Android and Android Skins?</vt:lpstr>
      <vt:lpstr>Stock Android</vt:lpstr>
      <vt:lpstr>Android Architecture</vt:lpstr>
      <vt:lpstr>PowerPoint Presentation</vt:lpstr>
      <vt:lpstr>PowerPoint Presentation</vt:lpstr>
      <vt:lpstr>Android RunTime (ART)</vt:lpstr>
      <vt:lpstr>The process of converting Java sources into the OAT</vt:lpstr>
      <vt:lpstr>Android Booting Process </vt:lpstr>
      <vt:lpstr>Android booting process needs multiple stages</vt:lpstr>
      <vt:lpstr>Key Android boot process stages</vt:lpstr>
      <vt:lpstr>PowerPoint Presentation</vt:lpstr>
      <vt:lpstr>Android Booting Process </vt:lpstr>
      <vt:lpstr>1. Boot ROM (Read-only Memory) </vt:lpstr>
      <vt:lpstr>2. Bootloader</vt:lpstr>
      <vt:lpstr>PowerPoint Presentation</vt:lpstr>
      <vt:lpstr>PowerPoint Presentation</vt:lpstr>
      <vt:lpstr>3. The Linux kernel</vt:lpstr>
      <vt:lpstr>4. The init process</vt:lpstr>
      <vt:lpstr>5. Zygote and Dalvik</vt:lpstr>
      <vt:lpstr>6. The system server</vt:lpstr>
      <vt:lpstr>7. Start your own service</vt:lpstr>
      <vt:lpstr>Booting process with focus on Zygote </vt:lpstr>
      <vt:lpstr>Android partition layout</vt:lpstr>
      <vt:lpstr>Android partition </vt:lpstr>
      <vt:lpstr>PowerPoint Presentation</vt:lpstr>
      <vt:lpstr>PowerPoint Presentation</vt:lpstr>
      <vt:lpstr>Acquisition</vt:lpstr>
      <vt:lpstr>Mobile Forensics Steps</vt:lpstr>
      <vt:lpstr>Acquisition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2026-01-29T22:35:02Z</dcterms:modified>
</cp:coreProperties>
</file>